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9"/>
  </p:notesMasterIdLst>
  <p:handoutMasterIdLst>
    <p:handoutMasterId r:id="rId40"/>
  </p:handoutMasterIdLst>
  <p:sldIdLst>
    <p:sldId id="256" r:id="rId5"/>
    <p:sldId id="333" r:id="rId6"/>
    <p:sldId id="341" r:id="rId7"/>
    <p:sldId id="265" r:id="rId8"/>
    <p:sldId id="349" r:id="rId9"/>
    <p:sldId id="264" r:id="rId10"/>
    <p:sldId id="263" r:id="rId11"/>
    <p:sldId id="339" r:id="rId12"/>
    <p:sldId id="340" r:id="rId13"/>
    <p:sldId id="344" r:id="rId14"/>
    <p:sldId id="347" r:id="rId15"/>
    <p:sldId id="369" r:id="rId16"/>
    <p:sldId id="267" r:id="rId17"/>
    <p:sldId id="269" r:id="rId18"/>
    <p:sldId id="271" r:id="rId19"/>
    <p:sldId id="350" r:id="rId20"/>
    <p:sldId id="365" r:id="rId21"/>
    <p:sldId id="367" r:id="rId22"/>
    <p:sldId id="272" r:id="rId23"/>
    <p:sldId id="351" r:id="rId24"/>
    <p:sldId id="273" r:id="rId25"/>
    <p:sldId id="354" r:id="rId26"/>
    <p:sldId id="368" r:id="rId27"/>
    <p:sldId id="353" r:id="rId28"/>
    <p:sldId id="275" r:id="rId29"/>
    <p:sldId id="358" r:id="rId30"/>
    <p:sldId id="276" r:id="rId31"/>
    <p:sldId id="359" r:id="rId32"/>
    <p:sldId id="280" r:id="rId33"/>
    <p:sldId id="361" r:id="rId34"/>
    <p:sldId id="363" r:id="rId35"/>
    <p:sldId id="362" r:id="rId36"/>
    <p:sldId id="277" r:id="rId37"/>
    <p:sldId id="366" r:id="rId38"/>
  </p:sldIdLst>
  <p:sldSz cx="9144000" cy="6858000" type="screen4x3"/>
  <p:notesSz cx="6797675" cy="9926638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45C767"/>
    <a:srgbClr val="CCCC00"/>
    <a:srgbClr val="0F65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131" autoAdjust="0"/>
  </p:normalViewPr>
  <p:slideViewPr>
    <p:cSldViewPr>
      <p:cViewPr varScale="1">
        <p:scale>
          <a:sx n="123" d="100"/>
          <a:sy n="123" d="100"/>
        </p:scale>
        <p:origin x="1212" y="108"/>
      </p:cViewPr>
      <p:guideLst>
        <p:guide orient="horz" pos="2160"/>
        <p:guide pos="2880"/>
      </p:guideLst>
    </p:cSldViewPr>
  </p:slideViewPr>
  <p:outlineViewPr>
    <p:cViewPr>
      <p:scale>
        <a:sx n="100" d="100"/>
        <a:sy n="100" d="100"/>
      </p:scale>
      <p:origin x="0" y="-7656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0E22D29-3D0A-4A18-8B12-D6FE72D97D5F}" type="datetimeFigureOut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7123FAF-0CCE-48D5-A92B-D9C5C71D0FA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45505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B34133E-EC44-4606-BBF1-1BBA6AB6DFD9}" type="datetimeFigureOut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noProof="0"/>
              <a:t>Fare clic per modificare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780EC01-7FF3-4690-B713-619037BD538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8406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80EC01-7FF3-4690-B713-619037BD5387}" type="slidenum">
              <a:rPr lang="it-IT" smtClean="0"/>
              <a:pPr>
                <a:defRPr/>
              </a:pPr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830494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3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9A2F5DDA-01A4-431C-8180-B2F41327F350}" type="slidenum">
              <a:rPr lang="it-IT" altLang="es-ES">
                <a:solidFill>
                  <a:srgbClr val="000000"/>
                </a:solidFill>
                <a:latin typeface="Calibri" panose="020F0502020204030204" pitchFamily="34" charset="0"/>
              </a:rPr>
              <a:pPr/>
              <a:t>19</a:t>
            </a:fld>
            <a:endParaRPr lang="it-IT" altLang="es-E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37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33796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4404551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3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BE610744-0451-477A-9E1A-C9BEE15EECDA}" type="slidenum">
              <a:rPr lang="it-IT" altLang="es-ES">
                <a:solidFill>
                  <a:srgbClr val="000000"/>
                </a:solidFill>
                <a:latin typeface="Calibri" panose="020F0502020204030204" pitchFamily="34" charset="0"/>
              </a:rPr>
              <a:pPr/>
              <a:t>21</a:t>
            </a:fld>
            <a:endParaRPr lang="it-IT" altLang="es-E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48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34820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4966716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3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927404AF-5541-4380-B325-BAACF0F71209}" type="slidenum">
              <a:rPr lang="it-IT" altLang="es-ES">
                <a:solidFill>
                  <a:srgbClr val="000000"/>
                </a:solidFill>
                <a:latin typeface="Calibri" panose="020F0502020204030204" pitchFamily="34" charset="0"/>
              </a:rPr>
              <a:pPr/>
              <a:t>25</a:t>
            </a:fld>
            <a:endParaRPr lang="it-IT" altLang="es-E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68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3686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  <p:sp>
        <p:nvSpPr>
          <p:cNvPr id="2" name="Marcador de notas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281499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3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8972E1B0-D639-48AC-99B6-2BC43993545A}" type="slidenum">
              <a:rPr lang="it-IT" altLang="es-ES">
                <a:solidFill>
                  <a:srgbClr val="000000"/>
                </a:solidFill>
                <a:latin typeface="Calibri" panose="020F0502020204030204" pitchFamily="34" charset="0"/>
              </a:rPr>
              <a:pPr/>
              <a:t>27</a:t>
            </a:fld>
            <a:endParaRPr lang="it-IT" altLang="es-E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37892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6448767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3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14149625-AB7C-4123-95C8-D14B2C4252F2}" type="slidenum">
              <a:rPr lang="it-IT" altLang="es-ES">
                <a:solidFill>
                  <a:srgbClr val="000000"/>
                </a:solidFill>
                <a:latin typeface="Calibri" panose="020F0502020204030204" pitchFamily="34" charset="0"/>
              </a:rPr>
              <a:pPr/>
              <a:t>28</a:t>
            </a:fld>
            <a:endParaRPr lang="it-IT" altLang="es-E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86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8676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5022391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3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B891F7CC-AEB4-40AF-BE26-91F6211588A9}" type="slidenum">
              <a:rPr lang="it-IT" altLang="es-ES">
                <a:solidFill>
                  <a:srgbClr val="000000"/>
                </a:solidFill>
                <a:latin typeface="Calibri" panose="020F0502020204030204" pitchFamily="34" charset="0"/>
              </a:rPr>
              <a:pPr/>
              <a:t>3</a:t>
            </a:fld>
            <a:endParaRPr lang="it-IT" altLang="es-E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0653854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3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B891F7CC-AEB4-40AF-BE26-91F6211588A9}" type="slidenum">
              <a:rPr lang="it-IT" altLang="es-ES">
                <a:solidFill>
                  <a:srgbClr val="000000"/>
                </a:solidFill>
                <a:latin typeface="Calibri" panose="020F0502020204030204" pitchFamily="34" charset="0"/>
              </a:rPr>
              <a:pPr/>
              <a:t>6</a:t>
            </a:fld>
            <a:endParaRPr lang="it-IT" altLang="es-E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9346144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3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E0954A5B-ECFF-4047-A064-3C4092185C10}" type="slidenum">
              <a:rPr lang="it-IT" altLang="es-ES">
                <a:solidFill>
                  <a:srgbClr val="000000"/>
                </a:solidFill>
                <a:latin typeface="Calibri" panose="020F0502020204030204" pitchFamily="34" charset="0"/>
              </a:rPr>
              <a:pPr/>
              <a:t>7</a:t>
            </a:fld>
            <a:endParaRPr lang="it-IT" altLang="es-E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56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5604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9862344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3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14149625-AB7C-4123-95C8-D14B2C4252F2}" type="slidenum">
              <a:rPr lang="it-IT" altLang="es-ES">
                <a:solidFill>
                  <a:srgbClr val="000000"/>
                </a:solidFill>
                <a:latin typeface="Calibri" panose="020F0502020204030204" pitchFamily="34" charset="0"/>
              </a:rPr>
              <a:pPr/>
              <a:t>12</a:t>
            </a:fld>
            <a:endParaRPr lang="it-IT" altLang="es-E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86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8676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7595833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3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14149625-AB7C-4123-95C8-D14B2C4252F2}" type="slidenum">
              <a:rPr lang="it-IT" altLang="es-ES">
                <a:solidFill>
                  <a:srgbClr val="000000"/>
                </a:solidFill>
                <a:latin typeface="Calibri" panose="020F0502020204030204" pitchFamily="34" charset="0"/>
              </a:rPr>
              <a:pPr/>
              <a:t>13</a:t>
            </a:fld>
            <a:endParaRPr lang="it-IT" altLang="es-E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86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8676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815621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3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CCA19365-1251-4C89-BEBA-7800351E154F}" type="slidenum">
              <a:rPr lang="it-IT" altLang="es-ES">
                <a:solidFill>
                  <a:srgbClr val="000000"/>
                </a:solidFill>
                <a:latin typeface="Calibri" panose="020F0502020204030204" pitchFamily="34" charset="0"/>
              </a:rPr>
              <a:pPr/>
              <a:t>14</a:t>
            </a:fld>
            <a:endParaRPr lang="it-IT" altLang="es-E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07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30724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4693019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3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1F027C61-4126-49ED-B3A3-E4CFBBFBF86E}" type="slidenum">
              <a:rPr lang="it-IT" altLang="es-ES">
                <a:solidFill>
                  <a:srgbClr val="000000"/>
                </a:solidFill>
                <a:latin typeface="Calibri" panose="020F0502020204030204" pitchFamily="34" charset="0"/>
              </a:rPr>
              <a:pPr/>
              <a:t>15</a:t>
            </a:fld>
            <a:endParaRPr lang="it-IT" altLang="es-E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27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32772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8581208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3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14149625-AB7C-4123-95C8-D14B2C4252F2}" type="slidenum">
              <a:rPr lang="it-IT" altLang="es-ES">
                <a:solidFill>
                  <a:srgbClr val="000000"/>
                </a:solidFill>
                <a:latin typeface="Calibri" panose="020F0502020204030204" pitchFamily="34" charset="0"/>
              </a:rPr>
              <a:pPr/>
              <a:t>18</a:t>
            </a:fld>
            <a:endParaRPr lang="it-IT" altLang="es-E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86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8676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40437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2E6BB-A835-4335-A55C-9AED123A3F92}" type="datetime1">
              <a:rPr lang="it-IT" smtClean="0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4B943-A830-4529-9AE7-39DA3F11A73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C4E03-F61D-4B60-B618-7C2559DDDF3B}" type="datetime1">
              <a:rPr lang="it-IT" smtClean="0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D0477-4EE2-406F-A1FC-EECA6F5AA6C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4E1E5-3A1A-4090-9250-04864F63F4E4}" type="datetime1">
              <a:rPr lang="it-IT" smtClean="0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27785-61AF-4F2D-94D0-02FC400CEE3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4A760-1AF8-444E-8AEA-D33BB51A93F0}" type="datetime1">
              <a:rPr lang="it-IT" smtClean="0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343EA-1051-4E15-9124-93FD0C37B07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606A7-ED77-4FDC-A011-9760908D15EE}" type="datetime1">
              <a:rPr lang="it-IT" smtClean="0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B741B-4317-4EB2-AE59-2C27405451C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194CE-4F25-4CF1-B8D8-B62833F8FF0A}" type="datetime1">
              <a:rPr lang="it-IT" smtClean="0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301AC-AC0F-415D-B67C-9EAD27AD6F2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6FC37-5E9C-4454-894A-C704A7A39778}" type="datetime1">
              <a:rPr lang="it-IT" smtClean="0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0444F-ED6D-4146-AC7D-A9002D1408C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2B5AB-9133-429A-8C83-B8BB7D5AE522}" type="datetime1">
              <a:rPr lang="it-IT" smtClean="0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207BD-5AD3-450B-A5A4-9A537A6AB43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844E5-AEB6-4297-AD3C-238F71FF79F3}" type="datetime1">
              <a:rPr lang="it-IT" smtClean="0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1837B-B24C-40F1-A6A9-905B4EA42CB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CC2FA-D4F9-4A7C-8C01-AE5098FF51AA}" type="datetime1">
              <a:rPr lang="it-IT" smtClean="0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ECECD-55B8-4438-83D0-6C85DCF0324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E7B98-FE15-4B6B-90BB-6E6364513AB7}" type="datetime1">
              <a:rPr lang="it-IT" smtClean="0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7D41E-F651-4D22-8E0E-A1C0E9AD9E9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9C6829D-9509-4782-80C5-54A0387043A5}" type="datetime1">
              <a:rPr lang="it-IT" smtClean="0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645F3C4-5DEE-432E-9804-CA05D1F0787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\\10.65.192.60\Public\_Public_Folder_ENI\COMMUNICATION\ICONS\Institutional logos\BIG\eni_ue_ras_jpg_png\eni_ue_ras_programme\eni_ue_ras_e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60648"/>
            <a:ext cx="5129138" cy="102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olo 1">
            <a:extLst>
              <a:ext uri="{FF2B5EF4-FFF2-40B4-BE49-F238E27FC236}">
                <a16:creationId xmlns:a16="http://schemas.microsoft.com/office/drawing/2014/main" id="{C5B01E18-31E1-409E-9150-CFF82C42E8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8013" y="2387600"/>
            <a:ext cx="8008937" cy="1470025"/>
          </a:xfrm>
        </p:spPr>
        <p:txBody>
          <a:bodyPr/>
          <a:lstStyle/>
          <a:p>
            <a:pPr defTabSz="449263" eaLnBrk="1" hangingPunct="1">
              <a:defRPr/>
            </a:pPr>
            <a:r>
              <a:rPr lang="en-US" sz="3200" b="1" dirty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ENI CBC MED Strategic Projects:</a:t>
            </a:r>
            <a:br>
              <a:rPr lang="en-US" sz="3200" b="1" dirty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en-US" sz="3200" b="1" dirty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Beneficiaries and Auditors Training</a:t>
            </a:r>
            <a:br>
              <a:rPr lang="en-US" sz="3200" b="1" dirty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</a:br>
            <a:br>
              <a:rPr lang="en-US" sz="1200" b="1" dirty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en-US" sz="3600" b="1" cap="small" dirty="0">
                <a:solidFill>
                  <a:srgbClr val="C000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Eligibility of Expenses</a:t>
            </a:r>
            <a:endParaRPr lang="en-US" sz="3200" b="1" dirty="0">
              <a:solidFill>
                <a:srgbClr val="C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DF9CA31E-DB3C-40DA-ABE3-CDD812D21EE8}"/>
              </a:ext>
            </a:extLst>
          </p:cNvPr>
          <p:cNvSpPr txBox="1"/>
          <p:nvPr/>
        </p:nvSpPr>
        <p:spPr>
          <a:xfrm>
            <a:off x="441702" y="5625885"/>
            <a:ext cx="20612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>
                <a:solidFill>
                  <a:srgbClr val="002060"/>
                </a:solidFill>
                <a:latin typeface="+mj-lt"/>
                <a:ea typeface="Arial Unicode MS" pitchFamily="34" charset="-128"/>
              </a:rPr>
              <a:t>country</a:t>
            </a:r>
          </a:p>
          <a:p>
            <a:r>
              <a:rPr lang="it-IT" sz="2000" b="1" i="1" dirty="0">
                <a:solidFill>
                  <a:srgbClr val="002060"/>
                </a:solidFill>
                <a:latin typeface="+mj-lt"/>
                <a:ea typeface="Arial Unicode MS" pitchFamily="34" charset="-128"/>
              </a:rPr>
              <a:t>date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e 12">
            <a:extLst>
              <a:ext uri="{FF2B5EF4-FFF2-40B4-BE49-F238E27FC236}">
                <a16:creationId xmlns:a16="http://schemas.microsoft.com/office/drawing/2014/main" id="{BB37A09D-3A72-4DA9-8106-3BEDC2947FE4}"/>
              </a:ext>
            </a:extLst>
          </p:cNvPr>
          <p:cNvSpPr/>
          <p:nvPr/>
        </p:nvSpPr>
        <p:spPr>
          <a:xfrm>
            <a:off x="8399463" y="6381750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3F1DF92-4360-4736-ACBB-89D5F7C63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8343EA-1051-4E15-9124-93FD0C37B076}" type="slidenum">
              <a:rPr lang="it-IT" sz="1000" b="1" smtClean="0">
                <a:solidFill>
                  <a:schemeClr val="bg1"/>
                </a:solidFill>
              </a:rPr>
              <a:pPr>
                <a:defRPr/>
              </a:pPr>
              <a:t>10</a:t>
            </a:fld>
            <a:endParaRPr lang="it-IT" sz="1000" b="1" dirty="0">
              <a:solidFill>
                <a:schemeClr val="bg1"/>
              </a:solidFill>
            </a:endParaRPr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AA009735-7B5E-4EA1-AC9B-A70A1E93D86A}"/>
              </a:ext>
            </a:extLst>
          </p:cNvPr>
          <p:cNvGrpSpPr>
            <a:grpSpLocks/>
          </p:cNvGrpSpPr>
          <p:nvPr/>
        </p:nvGrpSpPr>
        <p:grpSpPr bwMode="auto">
          <a:xfrm>
            <a:off x="5868144" y="5517232"/>
            <a:ext cx="2959100" cy="622300"/>
            <a:chOff x="3560" y="3507"/>
            <a:chExt cx="1864" cy="392"/>
          </a:xfrm>
        </p:grpSpPr>
        <p:pic>
          <p:nvPicPr>
            <p:cNvPr id="8" name="Picture 5">
              <a:extLst>
                <a:ext uri="{FF2B5EF4-FFF2-40B4-BE49-F238E27FC236}">
                  <a16:creationId xmlns:a16="http://schemas.microsoft.com/office/drawing/2014/main" id="{2F0B21CF-7E3A-4EB7-9336-37DF571622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9" name="Picture 6">
              <a:extLst>
                <a:ext uri="{FF2B5EF4-FFF2-40B4-BE49-F238E27FC236}">
                  <a16:creationId xmlns:a16="http://schemas.microsoft.com/office/drawing/2014/main" id="{4F6F28EE-5DB6-47B6-9D30-C79CE106DD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0" name="Picture 7">
              <a:extLst>
                <a:ext uri="{FF2B5EF4-FFF2-40B4-BE49-F238E27FC236}">
                  <a16:creationId xmlns:a16="http://schemas.microsoft.com/office/drawing/2014/main" id="{EE8E3DDB-2B84-47CA-8CAC-D6047DBFC5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11" name="Text Box 1">
            <a:extLst>
              <a:ext uri="{FF2B5EF4-FFF2-40B4-BE49-F238E27FC236}">
                <a16:creationId xmlns:a16="http://schemas.microsoft.com/office/drawing/2014/main" id="{C1C6802D-3CC9-403B-82BC-6E315753C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811211"/>
            <a:ext cx="367240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SzPct val="100000"/>
            </a:pPr>
            <a:r>
              <a:rPr lang="en-US" altLang="es-ES" sz="3200" b="1" dirty="0">
                <a:solidFill>
                  <a:srgbClr val="860000"/>
                </a:solidFill>
                <a:latin typeface="Calibri" panose="020F0502020204030204" pitchFamily="34" charset="0"/>
              </a:rPr>
              <a:t>1. Human Resources </a:t>
            </a:r>
          </a:p>
        </p:txBody>
      </p:sp>
      <p:sp>
        <p:nvSpPr>
          <p:cNvPr id="12" name="Text Box 8">
            <a:extLst>
              <a:ext uri="{FF2B5EF4-FFF2-40B4-BE49-F238E27FC236}">
                <a16:creationId xmlns:a16="http://schemas.microsoft.com/office/drawing/2014/main" id="{1E0238A7-DD65-47B7-93D7-A1968CD9E2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573557"/>
            <a:ext cx="8642350" cy="4489774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31788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468312" indent="-457200" algn="just" eaLnBrk="1" hangingPunct="1">
              <a:lnSpc>
                <a:spcPct val="80000"/>
              </a:lnSpc>
              <a:spcBef>
                <a:spcPts val="675"/>
              </a:spcBef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sz="2700" dirty="0">
                <a:latin typeface="Calibri" panose="020F0502020204030204" pitchFamily="34" charset="0"/>
              </a:rPr>
              <a:t>Costs related to the actual time worked for the implementation of the project by the permanent or temporary (ad hoc recruited) employees of the LB and PPs </a:t>
            </a:r>
            <a:r>
              <a:rPr lang="en-US" sz="2700" dirty="0" err="1">
                <a:latin typeface="Calibri" panose="020F0502020204030204" pitchFamily="34" charset="0"/>
              </a:rPr>
              <a:t>organisations</a:t>
            </a:r>
            <a:r>
              <a:rPr lang="en-US" sz="2700" dirty="0">
                <a:latin typeface="Calibri" panose="020F0502020204030204" pitchFamily="34" charset="0"/>
              </a:rPr>
              <a:t>;</a:t>
            </a:r>
          </a:p>
          <a:p>
            <a:pPr marL="468312" indent="-457200" algn="just" eaLnBrk="1" hangingPunct="1">
              <a:lnSpc>
                <a:spcPct val="80000"/>
              </a:lnSpc>
              <a:spcBef>
                <a:spcPts val="675"/>
              </a:spcBef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sz="2700" dirty="0">
                <a:latin typeface="Calibri" panose="020F0502020204030204" pitchFamily="34" charset="0"/>
              </a:rPr>
              <a:t>Staff costs from non-partner organizations are not eligible;</a:t>
            </a:r>
          </a:p>
          <a:p>
            <a:pPr marL="468312" indent="-457200" algn="just" eaLnBrk="1" hangingPunct="1">
              <a:lnSpc>
                <a:spcPct val="80000"/>
              </a:lnSpc>
              <a:spcBef>
                <a:spcPts val="675"/>
              </a:spcBef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sz="2700" dirty="0">
                <a:latin typeface="Calibri" panose="020F0502020204030204" pitchFamily="34" charset="0"/>
              </a:rPr>
              <a:t>Actual gross salaries costs including social security charges and other components deriving from the national legislation of the country;</a:t>
            </a:r>
            <a:r>
              <a:rPr lang="en-US" sz="2400" dirty="0"/>
              <a:t> </a:t>
            </a:r>
          </a:p>
          <a:p>
            <a:pPr marL="468312" indent="-457200" algn="just" eaLnBrk="1" hangingPunct="1">
              <a:lnSpc>
                <a:spcPct val="80000"/>
              </a:lnSpc>
              <a:spcBef>
                <a:spcPts val="675"/>
              </a:spcBef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sz="2400" dirty="0"/>
              <a:t>Salaries and other costs must not exceed those normally borne by the LB and/or the PPs (duly justified);</a:t>
            </a:r>
          </a:p>
          <a:p>
            <a:pPr marL="468312" indent="-457200" algn="just" eaLnBrk="1" hangingPunct="1">
              <a:lnSpc>
                <a:spcPct val="80000"/>
              </a:lnSpc>
              <a:spcBef>
                <a:spcPts val="675"/>
              </a:spcBef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sz="2400" dirty="0"/>
              <a:t>Unpaid voluntary work is not eligible. </a:t>
            </a:r>
            <a:endParaRPr lang="en-US" sz="27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30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94E4D846-3AFC-4F86-8C35-24B0542A2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9ADC0027-AA16-4E0A-9988-E4C620E743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85" t="9091" r="8489"/>
          <a:stretch/>
        </p:blipFill>
        <p:spPr>
          <a:xfrm>
            <a:off x="20" y="10"/>
            <a:ext cx="6501364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84781B9-12CB-45C3-907A-9ED93FF72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826549" y="0"/>
            <a:ext cx="7317451" cy="6858000"/>
          </a:xfrm>
          <a:prstGeom prst="rect">
            <a:avLst/>
          </a:prstGeom>
          <a:gradFill>
            <a:gsLst>
              <a:gs pos="53000">
                <a:schemeClr val="bg1"/>
              </a:gs>
              <a:gs pos="35000">
                <a:schemeClr val="bg1">
                  <a:alpha val="76000"/>
                </a:schemeClr>
              </a:gs>
              <a:gs pos="19000">
                <a:schemeClr val="bg1">
                  <a:alpha val="4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62089627-7BB2-41C8-AD56-587BBD49F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248" y="1890770"/>
            <a:ext cx="1858083" cy="496570"/>
          </a:xfrm>
        </p:spPr>
        <p:txBody>
          <a:bodyPr anchor="b">
            <a:normAutofit fontScale="90000"/>
          </a:bodyPr>
          <a:lstStyle/>
          <a:p>
            <a:pPr marL="228600" lvl="1" algn="r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3600" b="1" kern="1200" dirty="0">
                <a:solidFill>
                  <a:srgbClr val="860000"/>
                </a:solidFill>
                <a:ea typeface="Microsoft YaHei" panose="020B0503020204020204" pitchFamily="34" charset="-122"/>
                <a:cs typeface="Arial" pitchFamily="34" charset="0"/>
              </a:rPr>
              <a:t>FAQ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506356" y="674370"/>
            <a:ext cx="73152" cy="4114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39763" y="2443480"/>
            <a:ext cx="2414016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A6693E5-FE01-49B6-B591-726DB425C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0032" y="2450779"/>
            <a:ext cx="4034018" cy="3709046"/>
          </a:xfrm>
        </p:spPr>
        <p:txBody>
          <a:bodyPr anchor="t">
            <a:normAutofit fontScale="77500" lnSpcReduction="20000"/>
          </a:bodyPr>
          <a:lstStyle/>
          <a:p>
            <a:pPr marL="228600" lvl="1" indent="0">
              <a:lnSpc>
                <a:spcPct val="90000"/>
              </a:lnSpc>
              <a:spcBef>
                <a:spcPts val="700"/>
              </a:spcBef>
              <a:buSzPct val="100000"/>
              <a:buNone/>
            </a:pPr>
            <a:r>
              <a:rPr lang="en-US" sz="3200" dirty="0"/>
              <a:t>Are the incentives or performance bonus of the HR involved into the project implementation eligible? </a:t>
            </a:r>
          </a:p>
          <a:p>
            <a:pPr marL="228600" lvl="1" indent="0">
              <a:lnSpc>
                <a:spcPct val="90000"/>
              </a:lnSpc>
              <a:spcBef>
                <a:spcPts val="700"/>
              </a:spcBef>
              <a:buSzPct val="100000"/>
              <a:buNone/>
            </a:pPr>
            <a:r>
              <a:rPr lang="en-US" sz="3200" b="1" dirty="0">
                <a:solidFill>
                  <a:srgbClr val="860000"/>
                </a:solidFill>
                <a:latin typeface="Calibri" pitchFamily="34" charset="0"/>
                <a:ea typeface="Microsoft YaHei" panose="020B0503020204020204" pitchFamily="34" charset="-122"/>
                <a:cs typeface="Arial" pitchFamily="34" charset="0"/>
              </a:rPr>
              <a:t>NO!</a:t>
            </a:r>
            <a:endParaRPr lang="en-US" sz="3200" dirty="0">
              <a:highlight>
                <a:srgbClr val="FFFF00"/>
              </a:highlight>
            </a:endParaRPr>
          </a:p>
          <a:p>
            <a:pPr marL="228600" lvl="1" indent="0">
              <a:lnSpc>
                <a:spcPct val="90000"/>
              </a:lnSpc>
              <a:spcBef>
                <a:spcPts val="700"/>
              </a:spcBef>
              <a:buSzPct val="100000"/>
              <a:buNone/>
            </a:pPr>
            <a:r>
              <a:rPr lang="en-US" sz="3200" dirty="0"/>
              <a:t>Can overtime be charged to the project under the Staff costs category?</a:t>
            </a:r>
          </a:p>
          <a:p>
            <a:pPr marL="228600" lvl="1" indent="0">
              <a:lnSpc>
                <a:spcPct val="90000"/>
              </a:lnSpc>
              <a:spcBef>
                <a:spcPts val="700"/>
              </a:spcBef>
              <a:buSzPct val="100000"/>
              <a:buNone/>
            </a:pPr>
            <a:r>
              <a:rPr lang="en-US" sz="3200" b="1" dirty="0">
                <a:solidFill>
                  <a:srgbClr val="860000"/>
                </a:solidFill>
                <a:latin typeface="Calibri" pitchFamily="34" charset="0"/>
                <a:ea typeface="Microsoft YaHei" panose="020B0503020204020204" pitchFamily="34" charset="-122"/>
                <a:cs typeface="Arial" pitchFamily="34" charset="0"/>
              </a:rPr>
              <a:t>Only if the total job time of the concerned staff is devoted to the project. </a:t>
            </a:r>
          </a:p>
          <a:p>
            <a:pPr marL="228600" lvl="1" indent="0">
              <a:lnSpc>
                <a:spcPct val="90000"/>
              </a:lnSpc>
              <a:spcBef>
                <a:spcPts val="700"/>
              </a:spcBef>
              <a:buSzPct val="100000"/>
              <a:buNone/>
            </a:pPr>
            <a:endParaRPr lang="en-US" sz="3200" b="1" dirty="0">
              <a:solidFill>
                <a:srgbClr val="860000"/>
              </a:solidFill>
              <a:latin typeface="Calibri" pitchFamily="34" charset="0"/>
              <a:ea typeface="Microsoft YaHei" panose="020B0503020204020204" pitchFamily="34" charset="-122"/>
              <a:cs typeface="Arial" pitchFamily="34" charset="0"/>
            </a:endParaRPr>
          </a:p>
        </p:txBody>
      </p:sp>
      <p:grpSp>
        <p:nvGrpSpPr>
          <p:cNvPr id="12" name="Group 4">
            <a:extLst>
              <a:ext uri="{FF2B5EF4-FFF2-40B4-BE49-F238E27FC236}">
                <a16:creationId xmlns:a16="http://schemas.microsoft.com/office/drawing/2014/main" id="{1F96E2B6-AFAE-4447-A3E0-4DF08A5CB60E}"/>
              </a:ext>
            </a:extLst>
          </p:cNvPr>
          <p:cNvGrpSpPr>
            <a:grpSpLocks/>
          </p:cNvGrpSpPr>
          <p:nvPr/>
        </p:nvGrpSpPr>
        <p:grpSpPr bwMode="auto">
          <a:xfrm>
            <a:off x="4828994" y="5681851"/>
            <a:ext cx="2959100" cy="622300"/>
            <a:chOff x="3560" y="3507"/>
            <a:chExt cx="1864" cy="392"/>
          </a:xfrm>
        </p:grpSpPr>
        <p:pic>
          <p:nvPicPr>
            <p:cNvPr id="14" name="Picture 5">
              <a:extLst>
                <a:ext uri="{FF2B5EF4-FFF2-40B4-BE49-F238E27FC236}">
                  <a16:creationId xmlns:a16="http://schemas.microsoft.com/office/drawing/2014/main" id="{05B284FE-64DE-4E14-A7CC-40C786C9D1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6" name="Picture 6">
              <a:extLst>
                <a:ext uri="{FF2B5EF4-FFF2-40B4-BE49-F238E27FC236}">
                  <a16:creationId xmlns:a16="http://schemas.microsoft.com/office/drawing/2014/main" id="{D0E901E7-1F36-4ACB-9096-4F2C12C6A3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8" name="Picture 7">
              <a:extLst>
                <a:ext uri="{FF2B5EF4-FFF2-40B4-BE49-F238E27FC236}">
                  <a16:creationId xmlns:a16="http://schemas.microsoft.com/office/drawing/2014/main" id="{476C3594-DDC6-41D8-B3FD-BF5B947E0E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20" name="Ovale 19">
            <a:extLst>
              <a:ext uri="{FF2B5EF4-FFF2-40B4-BE49-F238E27FC236}">
                <a16:creationId xmlns:a16="http://schemas.microsoft.com/office/drawing/2014/main" id="{A7058C0A-E615-42F9-8BA0-9AF6D1187FC6}"/>
              </a:ext>
            </a:extLst>
          </p:cNvPr>
          <p:cNvSpPr/>
          <p:nvPr/>
        </p:nvSpPr>
        <p:spPr>
          <a:xfrm>
            <a:off x="8556662" y="6395243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6A3877B-A89F-47B7-A47D-F64E0D843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8279" y="6356350"/>
            <a:ext cx="20574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  <a:defRPr/>
            </a:pPr>
            <a:fld id="{C58343EA-1051-4E15-9124-93FD0C37B076}" type="slidenum">
              <a:rPr lang="it-IT" sz="1000" b="1">
                <a:solidFill>
                  <a:schemeClr val="bg1"/>
                </a:solidFill>
              </a:rPr>
              <a:pPr>
                <a:spcAft>
                  <a:spcPts val="600"/>
                </a:spcAft>
                <a:defRPr/>
              </a:pPr>
              <a:t>11</a:t>
            </a:fld>
            <a:endParaRPr lang="it-IT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595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Oval 2"/>
          <p:cNvSpPr>
            <a:spLocks noChangeArrowheads="1"/>
          </p:cNvSpPr>
          <p:nvPr/>
        </p:nvSpPr>
        <p:spPr bwMode="auto">
          <a:xfrm>
            <a:off x="8399463" y="6381750"/>
            <a:ext cx="287337" cy="287338"/>
          </a:xfrm>
          <a:prstGeom prst="ellipse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SzPct val="100000"/>
            </a:pPr>
            <a:fld id="{0CD9294F-5381-42F0-87E5-9E91112E615D}" type="slidenum">
              <a:rPr lang="it-IT" altLang="es-ES" sz="1000" b="1">
                <a:solidFill>
                  <a:srgbClr val="FFFFFF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12</a:t>
            </a:fld>
            <a:endParaRPr lang="it-IT" altLang="es-ES" sz="10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7173" name="Group 4"/>
          <p:cNvGrpSpPr>
            <a:grpSpLocks/>
          </p:cNvGrpSpPr>
          <p:nvPr/>
        </p:nvGrpSpPr>
        <p:grpSpPr bwMode="auto">
          <a:xfrm>
            <a:off x="5651500" y="5567363"/>
            <a:ext cx="2959100" cy="622300"/>
            <a:chOff x="3560" y="3507"/>
            <a:chExt cx="1864" cy="392"/>
          </a:xfrm>
        </p:grpSpPr>
        <p:pic>
          <p:nvPicPr>
            <p:cNvPr id="7175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7176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7177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14" name="Text Box 8">
            <a:extLst>
              <a:ext uri="{FF2B5EF4-FFF2-40B4-BE49-F238E27FC236}">
                <a16:creationId xmlns:a16="http://schemas.microsoft.com/office/drawing/2014/main" id="{73DEABDC-6236-4250-A56A-094BD0F45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6" y="2141730"/>
            <a:ext cx="8992046" cy="3425521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31788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11113" algn="ctr" eaLnBrk="1" hangingPunct="1">
              <a:spcBef>
                <a:spcPts val="800"/>
              </a:spcBef>
              <a:buSzPct val="100000"/>
              <a:tabLst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8428038" algn="l"/>
                <a:tab pos="8877300" algn="l"/>
                <a:tab pos="9326563" algn="l"/>
              </a:tabLst>
              <a:defRPr/>
            </a:pPr>
            <a:r>
              <a:rPr lang="en-US" altLang="es-ES" sz="2900" b="1" dirty="0">
                <a:latin typeface="Calibri" panose="020F0502020204030204" pitchFamily="34" charset="0"/>
              </a:rPr>
              <a:t>New version of CH,7 PIM published on the </a:t>
            </a:r>
            <a:r>
              <a:rPr lang="en-US" altLang="es-ES" sz="2900" b="1" dirty="0" err="1">
                <a:latin typeface="Calibri" panose="020F0502020204030204" pitchFamily="34" charset="0"/>
              </a:rPr>
              <a:t>Programme</a:t>
            </a:r>
            <a:r>
              <a:rPr lang="en-US" altLang="es-ES" sz="2900" b="1" dirty="0">
                <a:latin typeface="Calibri" panose="020F0502020204030204" pitchFamily="34" charset="0"/>
              </a:rPr>
              <a:t> website (April,2021):</a:t>
            </a:r>
            <a:endParaRPr lang="en-US" altLang="es-ES" sz="1200" b="1" dirty="0">
              <a:solidFill>
                <a:srgbClr val="860000"/>
              </a:solidFill>
              <a:latin typeface="Calibri" panose="020F0502020204030204" pitchFamily="34" charset="0"/>
              <a:ea typeface="Microsoft YaHei" panose="020B0503020204020204" pitchFamily="34" charset="-122"/>
            </a:endParaRPr>
          </a:p>
          <a:p>
            <a:pPr marL="468312" indent="-457200" algn="just">
              <a:lnSpc>
                <a:spcPct val="80000"/>
              </a:lnSpc>
              <a:spcBef>
                <a:spcPts val="675"/>
              </a:spcBef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altLang="es-ES" sz="2700" dirty="0">
                <a:latin typeface="Calibri" panose="020F0502020204030204" pitchFamily="34" charset="0"/>
              </a:rPr>
              <a:t>HR, par.7.1.2</a:t>
            </a:r>
          </a:p>
          <a:p>
            <a:pPr marL="468312" indent="-457200" algn="just">
              <a:lnSpc>
                <a:spcPct val="80000"/>
              </a:lnSpc>
              <a:spcBef>
                <a:spcPts val="675"/>
              </a:spcBef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altLang="es-ES" sz="2700" dirty="0">
                <a:latin typeface="Calibri" panose="020F0502020204030204" pitchFamily="34" charset="0"/>
              </a:rPr>
              <a:t>External Services, par. 7.1.6</a:t>
            </a:r>
          </a:p>
          <a:p>
            <a:pPr marL="468312" indent="-457200" algn="just">
              <a:lnSpc>
                <a:spcPct val="80000"/>
              </a:lnSpc>
              <a:spcBef>
                <a:spcPts val="675"/>
              </a:spcBef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altLang="es-ES" sz="2700" dirty="0">
                <a:latin typeface="Calibri" panose="020F0502020204030204" pitchFamily="34" charset="0"/>
              </a:rPr>
              <a:t>Conflict of Interest, par. 7.2 &gt;&gt; NEW!</a:t>
            </a:r>
          </a:p>
        </p:txBody>
      </p:sp>
      <p:pic>
        <p:nvPicPr>
          <p:cNvPr id="10" name="Immagine 9" descr="Immagine che contiene testo&#10;&#10;Descrizione generata automaticamente">
            <a:extLst>
              <a:ext uri="{FF2B5EF4-FFF2-40B4-BE49-F238E27FC236}">
                <a16:creationId xmlns:a16="http://schemas.microsoft.com/office/drawing/2014/main" id="{2F0570FB-8438-4E7A-BE76-DD5EDC97DD1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04" y="0"/>
            <a:ext cx="4003040" cy="148070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7215078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Oval 2"/>
          <p:cNvSpPr>
            <a:spLocks noChangeArrowheads="1"/>
          </p:cNvSpPr>
          <p:nvPr/>
        </p:nvSpPr>
        <p:spPr bwMode="auto">
          <a:xfrm>
            <a:off x="8399463" y="6381750"/>
            <a:ext cx="287337" cy="287338"/>
          </a:xfrm>
          <a:prstGeom prst="ellipse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SzPct val="100000"/>
            </a:pPr>
            <a:fld id="{0CD9294F-5381-42F0-87E5-9E91112E615D}" type="slidenum">
              <a:rPr lang="it-IT" altLang="es-ES" sz="1000" b="1">
                <a:solidFill>
                  <a:srgbClr val="FFFFFF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13</a:t>
            </a:fld>
            <a:endParaRPr lang="it-IT" altLang="es-ES" sz="10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7173" name="Group 4"/>
          <p:cNvGrpSpPr>
            <a:grpSpLocks/>
          </p:cNvGrpSpPr>
          <p:nvPr/>
        </p:nvGrpSpPr>
        <p:grpSpPr bwMode="auto">
          <a:xfrm>
            <a:off x="5651500" y="5567363"/>
            <a:ext cx="2959100" cy="622300"/>
            <a:chOff x="3560" y="3507"/>
            <a:chExt cx="1864" cy="392"/>
          </a:xfrm>
        </p:grpSpPr>
        <p:pic>
          <p:nvPicPr>
            <p:cNvPr id="7175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7176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7177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14" name="Text Box 8">
            <a:extLst>
              <a:ext uri="{FF2B5EF4-FFF2-40B4-BE49-F238E27FC236}">
                <a16:creationId xmlns:a16="http://schemas.microsoft.com/office/drawing/2014/main" id="{73DEABDC-6236-4250-A56A-094BD0F45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2564490"/>
            <a:ext cx="8642350" cy="266471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31788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11113" algn="ctr" eaLnBrk="1" hangingPunct="1">
              <a:spcBef>
                <a:spcPts val="800"/>
              </a:spcBef>
              <a:buSzPct val="100000"/>
              <a:tabLst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8428038" algn="l"/>
                <a:tab pos="8877300" algn="l"/>
                <a:tab pos="9326563" algn="l"/>
              </a:tabLst>
              <a:defRPr/>
            </a:pPr>
            <a:r>
              <a:rPr lang="en-US" altLang="es-ES" sz="2900" b="1" dirty="0">
                <a:latin typeface="Calibri" panose="020F0502020204030204" pitchFamily="34" charset="0"/>
              </a:rPr>
              <a:t>New Timesheet template for PT Staff available on the </a:t>
            </a:r>
            <a:r>
              <a:rPr lang="en-US" altLang="es-ES" sz="2900" b="1" dirty="0" err="1">
                <a:latin typeface="Calibri" panose="020F0502020204030204" pitchFamily="34" charset="0"/>
              </a:rPr>
              <a:t>Programme</a:t>
            </a:r>
            <a:r>
              <a:rPr lang="en-US" altLang="es-ES" sz="2900" b="1" dirty="0">
                <a:latin typeface="Calibri" panose="020F0502020204030204" pitchFamily="34" charset="0"/>
              </a:rPr>
              <a:t> website:</a:t>
            </a:r>
          </a:p>
          <a:p>
            <a:pPr marL="11112" indent="0" algn="ctr" eaLnBrk="1" hangingPunct="1">
              <a:spcBef>
                <a:spcPts val="725"/>
              </a:spcBef>
              <a:buSzPct val="100000"/>
              <a:defRPr/>
            </a:pPr>
            <a:r>
              <a:rPr lang="en-US" altLang="es-ES" sz="2900" dirty="0">
                <a:latin typeface="Calibri" panose="020F0502020204030204" pitchFamily="34" charset="0"/>
              </a:rPr>
              <a:t>avoiding double funding risk due to multiple assignments of the same HR to different projects within the same working period</a:t>
            </a:r>
          </a:p>
        </p:txBody>
      </p:sp>
      <p:pic>
        <p:nvPicPr>
          <p:cNvPr id="10" name="Immagine 9" descr="Immagine che contiene testo&#10;&#10;Descrizione generata automaticamente">
            <a:extLst>
              <a:ext uri="{FF2B5EF4-FFF2-40B4-BE49-F238E27FC236}">
                <a16:creationId xmlns:a16="http://schemas.microsoft.com/office/drawing/2014/main" id="{2F0570FB-8438-4E7A-BE76-DD5EDC97DD1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04" y="0"/>
            <a:ext cx="4003040" cy="148070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1126651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"/>
          <p:cNvSpPr txBox="1">
            <a:spLocks noChangeArrowheads="1"/>
          </p:cNvSpPr>
          <p:nvPr/>
        </p:nvSpPr>
        <p:spPr bwMode="auto">
          <a:xfrm>
            <a:off x="250825" y="476672"/>
            <a:ext cx="4712073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SzPct val="100000"/>
            </a:pPr>
            <a:r>
              <a:rPr lang="en-US" altLang="es-ES" sz="3200" b="1" dirty="0">
                <a:solidFill>
                  <a:srgbClr val="860000"/>
                </a:solidFill>
                <a:latin typeface="Calibri" panose="020F0502020204030204" pitchFamily="34" charset="0"/>
              </a:rPr>
              <a:t>2. Travel and Subsistence</a:t>
            </a:r>
          </a:p>
        </p:txBody>
      </p:sp>
      <p:sp>
        <p:nvSpPr>
          <p:cNvPr id="9219" name="Oval 2"/>
          <p:cNvSpPr>
            <a:spLocks noChangeArrowheads="1"/>
          </p:cNvSpPr>
          <p:nvPr/>
        </p:nvSpPr>
        <p:spPr bwMode="auto">
          <a:xfrm>
            <a:off x="8399463" y="6381750"/>
            <a:ext cx="287337" cy="287338"/>
          </a:xfrm>
          <a:prstGeom prst="ellipse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SzPct val="100000"/>
            </a:pPr>
            <a:fld id="{698D2D4A-A146-407F-94CC-2EBCA13F43E2}" type="slidenum">
              <a:rPr lang="it-IT" altLang="es-ES" sz="1000" b="1">
                <a:solidFill>
                  <a:srgbClr val="FFFFFF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14</a:t>
            </a:fld>
            <a:endParaRPr lang="it-IT" altLang="es-ES" sz="10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9221" name="Group 4"/>
          <p:cNvGrpSpPr>
            <a:grpSpLocks/>
          </p:cNvGrpSpPr>
          <p:nvPr/>
        </p:nvGrpSpPr>
        <p:grpSpPr bwMode="auto">
          <a:xfrm>
            <a:off x="5651500" y="5567363"/>
            <a:ext cx="2959100" cy="622300"/>
            <a:chOff x="3560" y="3507"/>
            <a:chExt cx="1864" cy="392"/>
          </a:xfrm>
        </p:grpSpPr>
        <p:pic>
          <p:nvPicPr>
            <p:cNvPr id="9223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9224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9225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261377" y="1525689"/>
            <a:ext cx="8075240" cy="3825775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31788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457200" indent="-457200" eaLnBrk="1" hangingPunct="1">
              <a:spcBef>
                <a:spcPts val="725"/>
              </a:spcBef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sz="2900" dirty="0">
                <a:latin typeface="Calibri" panose="020F0502020204030204" pitchFamily="34" charset="0"/>
              </a:rPr>
              <a:t>incurred by staff or any other person taking part in the project and having a clear link with project activities (e.g., stakeholders or participants invited to project events). </a:t>
            </a:r>
          </a:p>
          <a:p>
            <a:pPr marL="457200" indent="-457200">
              <a:spcBef>
                <a:spcPts val="725"/>
              </a:spcBef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altLang="es-ES" sz="2900" dirty="0">
                <a:latin typeface="Calibri" panose="020F0502020204030204" pitchFamily="34" charset="0"/>
              </a:rPr>
              <a:t>subsistence costs can either be reported as “reimbursed costs” or “per diem” (reimbursed on the basis of flat rate allowances). </a:t>
            </a:r>
          </a:p>
          <a:p>
            <a:pPr marL="0" indent="11113" eaLnBrk="1" hangingPunct="1">
              <a:spcBef>
                <a:spcPts val="725"/>
              </a:spcBef>
              <a:buSzPct val="100000"/>
              <a:defRPr/>
            </a:pPr>
            <a:r>
              <a:rPr lang="en-US" altLang="es-ES" sz="2900" dirty="0">
                <a:latin typeface="Calibri" panose="020F050202020403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9116396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"/>
          <p:cNvSpPr txBox="1">
            <a:spLocks noChangeArrowheads="1"/>
          </p:cNvSpPr>
          <p:nvPr/>
        </p:nvSpPr>
        <p:spPr bwMode="auto">
          <a:xfrm>
            <a:off x="359569" y="411163"/>
            <a:ext cx="8424862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SzPct val="100000"/>
            </a:pPr>
            <a:r>
              <a:rPr lang="en-US" altLang="es-ES" sz="3200" b="1" dirty="0">
                <a:solidFill>
                  <a:srgbClr val="860000"/>
                </a:solidFill>
                <a:latin typeface="Calibri" panose="020F0502020204030204" pitchFamily="34" charset="0"/>
              </a:rPr>
              <a:t>2. Travel and Subsistence</a:t>
            </a:r>
          </a:p>
        </p:txBody>
      </p:sp>
      <p:sp>
        <p:nvSpPr>
          <p:cNvPr id="11267" name="Oval 2"/>
          <p:cNvSpPr>
            <a:spLocks noChangeArrowheads="1"/>
          </p:cNvSpPr>
          <p:nvPr/>
        </p:nvSpPr>
        <p:spPr bwMode="auto">
          <a:xfrm>
            <a:off x="8399463" y="6381750"/>
            <a:ext cx="287337" cy="287338"/>
          </a:xfrm>
          <a:prstGeom prst="ellipse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SzPct val="100000"/>
            </a:pPr>
            <a:fld id="{0BCC4FC6-2E47-4792-9E24-69DE68B124FF}" type="slidenum">
              <a:rPr lang="it-IT" altLang="es-ES" sz="1000" b="1">
                <a:solidFill>
                  <a:srgbClr val="FFFFFF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15</a:t>
            </a:fld>
            <a:endParaRPr lang="it-IT" altLang="es-ES" sz="10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11269" name="Group 4"/>
          <p:cNvGrpSpPr>
            <a:grpSpLocks/>
          </p:cNvGrpSpPr>
          <p:nvPr/>
        </p:nvGrpSpPr>
        <p:grpSpPr bwMode="auto">
          <a:xfrm>
            <a:off x="5651500" y="5567363"/>
            <a:ext cx="2959100" cy="622300"/>
            <a:chOff x="3560" y="3507"/>
            <a:chExt cx="1864" cy="392"/>
          </a:xfrm>
        </p:grpSpPr>
        <p:pic>
          <p:nvPicPr>
            <p:cNvPr id="11271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1272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1273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250825" y="1122364"/>
            <a:ext cx="8642350" cy="4525962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31788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11112" indent="0" eaLnBrk="1" hangingPunct="1">
              <a:spcBef>
                <a:spcPts val="725"/>
              </a:spcBef>
              <a:buSzPct val="100000"/>
              <a:defRPr/>
            </a:pPr>
            <a:r>
              <a:rPr lang="en-US" altLang="es-ES" sz="2800" b="1" dirty="0">
                <a:latin typeface="Calibri" panose="020F0502020204030204" pitchFamily="34" charset="0"/>
              </a:rPr>
              <a:t>Travel costs normally include</a:t>
            </a:r>
            <a:r>
              <a:rPr lang="en-US" altLang="es-ES" sz="2800" dirty="0">
                <a:latin typeface="Calibri" panose="020F0502020204030204" pitchFamily="34" charset="0"/>
              </a:rPr>
              <a:t>:</a:t>
            </a:r>
          </a:p>
          <a:p>
            <a:pPr marL="468312" indent="-457200" eaLnBrk="1" hangingPunct="1">
              <a:spcBef>
                <a:spcPts val="725"/>
              </a:spcBef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altLang="es-ES" sz="2800" dirty="0">
                <a:latin typeface="Calibri" panose="020F0502020204030204" pitchFamily="34" charset="0"/>
              </a:rPr>
              <a:t>Fuel (vehicles belonging to the Ben/PP only)</a:t>
            </a:r>
          </a:p>
          <a:p>
            <a:pPr marL="468312" indent="-457200" eaLnBrk="1" hangingPunct="1">
              <a:spcBef>
                <a:spcPts val="725"/>
              </a:spcBef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altLang="es-ES" sz="2800" dirty="0">
                <a:latin typeface="Calibri" panose="020F0502020204030204" pitchFamily="34" charset="0"/>
              </a:rPr>
              <a:t>Kilometer costs (in case of private car rental)</a:t>
            </a:r>
          </a:p>
          <a:p>
            <a:pPr marL="468312" indent="-457200" eaLnBrk="1" hangingPunct="1">
              <a:spcBef>
                <a:spcPts val="725"/>
              </a:spcBef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altLang="es-ES" sz="2800" dirty="0">
                <a:latin typeface="Calibri" panose="020F0502020204030204" pitchFamily="34" charset="0"/>
              </a:rPr>
              <a:t>Taxi or car rental (only when public transportation is not available)</a:t>
            </a:r>
          </a:p>
          <a:p>
            <a:pPr marL="468312" indent="-457200" eaLnBrk="1" hangingPunct="1">
              <a:spcBef>
                <a:spcPts val="725"/>
              </a:spcBef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altLang="es-ES" sz="2800" dirty="0">
                <a:latin typeface="Calibri" panose="020F0502020204030204" pitchFamily="34" charset="0"/>
              </a:rPr>
              <a:t>Public transportation (trains, planes, buses, etc.)</a:t>
            </a:r>
          </a:p>
          <a:p>
            <a:pPr marL="11112" indent="0" eaLnBrk="1" hangingPunct="1">
              <a:spcBef>
                <a:spcPts val="725"/>
              </a:spcBef>
              <a:buSzPct val="100000"/>
              <a:defRPr/>
            </a:pPr>
            <a:r>
              <a:rPr lang="en-US" altLang="es-ES" sz="2800" b="1" dirty="0">
                <a:latin typeface="Calibri" panose="020F0502020204030204" pitchFamily="34" charset="0"/>
              </a:rPr>
              <a:t>Subsistence costs may include</a:t>
            </a:r>
            <a:r>
              <a:rPr lang="en-US" altLang="es-ES" sz="2800" dirty="0">
                <a:latin typeface="Calibri" panose="020F0502020204030204" pitchFamily="34" charset="0"/>
              </a:rPr>
              <a:t>:</a:t>
            </a:r>
          </a:p>
          <a:p>
            <a:pPr marL="468312" indent="-457200">
              <a:spcBef>
                <a:spcPts val="725"/>
              </a:spcBef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altLang="es-ES" sz="2800" dirty="0">
                <a:latin typeface="Calibri" panose="020F0502020204030204" pitchFamily="34" charset="0"/>
              </a:rPr>
              <a:t>Accommodation / Meals</a:t>
            </a:r>
          </a:p>
          <a:p>
            <a:pPr marL="468312" indent="-457200">
              <a:spcBef>
                <a:spcPts val="725"/>
              </a:spcBef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altLang="es-ES" sz="2800" dirty="0">
                <a:latin typeface="Calibri" panose="020F0502020204030204" pitchFamily="34" charset="0"/>
              </a:rPr>
              <a:t>Local travels / Sundry Expenses</a:t>
            </a:r>
          </a:p>
        </p:txBody>
      </p:sp>
    </p:spTree>
    <p:extLst>
      <p:ext uri="{BB962C8B-B14F-4D97-AF65-F5344CB8AC3E}">
        <p14:creationId xmlns:p14="http://schemas.microsoft.com/office/powerpoint/2010/main" val="19193454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94E4D846-3AFC-4F86-8C35-24B0542A2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9ADC0027-AA16-4E0A-9988-E4C620E743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85" t="9091" r="8489"/>
          <a:stretch/>
        </p:blipFill>
        <p:spPr>
          <a:xfrm>
            <a:off x="20" y="10"/>
            <a:ext cx="6501364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84781B9-12CB-45C3-907A-9ED93FF72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826549" y="0"/>
            <a:ext cx="7317451" cy="6858000"/>
          </a:xfrm>
          <a:prstGeom prst="rect">
            <a:avLst/>
          </a:prstGeom>
          <a:gradFill>
            <a:gsLst>
              <a:gs pos="53000">
                <a:schemeClr val="bg1"/>
              </a:gs>
              <a:gs pos="35000">
                <a:schemeClr val="bg1">
                  <a:alpha val="76000"/>
                </a:schemeClr>
              </a:gs>
              <a:gs pos="19000">
                <a:schemeClr val="bg1">
                  <a:alpha val="4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62089627-7BB2-41C8-AD56-587BBD49F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2080" y="1017488"/>
            <a:ext cx="1858083" cy="496570"/>
          </a:xfrm>
        </p:spPr>
        <p:txBody>
          <a:bodyPr anchor="b">
            <a:normAutofit fontScale="90000"/>
          </a:bodyPr>
          <a:lstStyle/>
          <a:p>
            <a:pPr marL="228600" lvl="1" algn="r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3600" b="1" kern="1200" dirty="0">
                <a:solidFill>
                  <a:srgbClr val="860000"/>
                </a:solidFill>
                <a:ea typeface="Microsoft YaHei" panose="020B0503020204020204" pitchFamily="34" charset="-122"/>
                <a:cs typeface="Arial" pitchFamily="34" charset="0"/>
              </a:rPr>
              <a:t>FAQ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506356" y="674370"/>
            <a:ext cx="73152" cy="4114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39763" y="2443480"/>
            <a:ext cx="2414016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A6693E5-FE01-49B6-B591-726DB425C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1661" y="1514058"/>
            <a:ext cx="4034018" cy="3709046"/>
          </a:xfrm>
        </p:spPr>
        <p:txBody>
          <a:bodyPr anchor="t">
            <a:normAutofit lnSpcReduction="10000"/>
          </a:bodyPr>
          <a:lstStyle/>
          <a:p>
            <a:pPr marL="228600" lvl="1" indent="0">
              <a:lnSpc>
                <a:spcPct val="90000"/>
              </a:lnSpc>
              <a:spcBef>
                <a:spcPts val="700"/>
              </a:spcBef>
              <a:buSzPct val="100000"/>
              <a:buNone/>
            </a:pPr>
            <a:r>
              <a:rPr lang="en-US" sz="2500" dirty="0"/>
              <a:t>What about travel and subsistence costs for external experts and service providers involved into the project implementation? </a:t>
            </a:r>
          </a:p>
          <a:p>
            <a:pPr marL="228600" lvl="1" indent="0">
              <a:lnSpc>
                <a:spcPct val="90000"/>
              </a:lnSpc>
              <a:spcBef>
                <a:spcPts val="700"/>
              </a:spcBef>
              <a:buSzPct val="100000"/>
              <a:buNone/>
            </a:pPr>
            <a:endParaRPr lang="en-US" sz="2500" dirty="0"/>
          </a:p>
          <a:p>
            <a:pPr marL="228600" lvl="1" indent="0">
              <a:lnSpc>
                <a:spcPct val="90000"/>
              </a:lnSpc>
              <a:spcBef>
                <a:spcPct val="0"/>
              </a:spcBef>
              <a:buSzPct val="10000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>
                <a:solidFill>
                  <a:srgbClr val="860000"/>
                </a:solidFill>
                <a:latin typeface="Calibri" pitchFamily="34" charset="0"/>
                <a:ea typeface="Microsoft YaHei" panose="020B0503020204020204" pitchFamily="34" charset="-122"/>
                <a:cs typeface="Arial" pitchFamily="34" charset="0"/>
              </a:rPr>
              <a:t>THESE COSTS FALL UNDER THE EXTERNAL EXPERTISE CC. </a:t>
            </a:r>
          </a:p>
        </p:txBody>
      </p:sp>
      <p:grpSp>
        <p:nvGrpSpPr>
          <p:cNvPr id="12" name="Group 4">
            <a:extLst>
              <a:ext uri="{FF2B5EF4-FFF2-40B4-BE49-F238E27FC236}">
                <a16:creationId xmlns:a16="http://schemas.microsoft.com/office/drawing/2014/main" id="{1F96E2B6-AFAE-4447-A3E0-4DF08A5CB60E}"/>
              </a:ext>
            </a:extLst>
          </p:cNvPr>
          <p:cNvGrpSpPr>
            <a:grpSpLocks/>
          </p:cNvGrpSpPr>
          <p:nvPr/>
        </p:nvGrpSpPr>
        <p:grpSpPr bwMode="auto">
          <a:xfrm>
            <a:off x="5387660" y="5529362"/>
            <a:ext cx="2959100" cy="622300"/>
            <a:chOff x="3560" y="3507"/>
            <a:chExt cx="1864" cy="392"/>
          </a:xfrm>
        </p:grpSpPr>
        <p:pic>
          <p:nvPicPr>
            <p:cNvPr id="14" name="Picture 5">
              <a:extLst>
                <a:ext uri="{FF2B5EF4-FFF2-40B4-BE49-F238E27FC236}">
                  <a16:creationId xmlns:a16="http://schemas.microsoft.com/office/drawing/2014/main" id="{05B284FE-64DE-4E14-A7CC-40C786C9D1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6" name="Picture 6">
              <a:extLst>
                <a:ext uri="{FF2B5EF4-FFF2-40B4-BE49-F238E27FC236}">
                  <a16:creationId xmlns:a16="http://schemas.microsoft.com/office/drawing/2014/main" id="{D0E901E7-1F36-4ACB-9096-4F2C12C6A3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8" name="Picture 7">
              <a:extLst>
                <a:ext uri="{FF2B5EF4-FFF2-40B4-BE49-F238E27FC236}">
                  <a16:creationId xmlns:a16="http://schemas.microsoft.com/office/drawing/2014/main" id="{476C3594-DDC6-41D8-B3FD-BF5B947E0E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20" name="Ovale 19">
            <a:extLst>
              <a:ext uri="{FF2B5EF4-FFF2-40B4-BE49-F238E27FC236}">
                <a16:creationId xmlns:a16="http://schemas.microsoft.com/office/drawing/2014/main" id="{4F8C8792-94C5-4B4C-9A06-4531E3C0CE02}"/>
              </a:ext>
            </a:extLst>
          </p:cNvPr>
          <p:cNvSpPr/>
          <p:nvPr/>
        </p:nvSpPr>
        <p:spPr>
          <a:xfrm>
            <a:off x="8399463" y="6381750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6A3877B-A89F-47B7-A47D-F64E0D843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54831" y="6357987"/>
            <a:ext cx="20574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  <a:defRPr/>
            </a:pPr>
            <a:fld id="{C58343EA-1051-4E15-9124-93FD0C37B076}" type="slidenum">
              <a:rPr lang="it-IT" sz="1000" b="1">
                <a:solidFill>
                  <a:schemeClr val="bg1"/>
                </a:solidFill>
              </a:rPr>
              <a:pPr>
                <a:spcAft>
                  <a:spcPts val="600"/>
                </a:spcAft>
                <a:defRPr/>
              </a:pPr>
              <a:t>16</a:t>
            </a:fld>
            <a:endParaRPr lang="it-IT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404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94E4D846-3AFC-4F86-8C35-24B0542A2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9ADC0027-AA16-4E0A-9988-E4C620E743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85" t="9091" r="8489"/>
          <a:stretch/>
        </p:blipFill>
        <p:spPr>
          <a:xfrm>
            <a:off x="20" y="10"/>
            <a:ext cx="6501364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84781B9-12CB-45C3-907A-9ED93FF72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826549" y="0"/>
            <a:ext cx="7317451" cy="6858000"/>
          </a:xfrm>
          <a:prstGeom prst="rect">
            <a:avLst/>
          </a:prstGeom>
          <a:gradFill>
            <a:gsLst>
              <a:gs pos="53000">
                <a:schemeClr val="bg1"/>
              </a:gs>
              <a:gs pos="35000">
                <a:schemeClr val="bg1">
                  <a:alpha val="76000"/>
                </a:schemeClr>
              </a:gs>
              <a:gs pos="19000">
                <a:schemeClr val="bg1">
                  <a:alpha val="4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62089627-7BB2-41C8-AD56-587BBD49F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4088" y="966709"/>
            <a:ext cx="1858083" cy="496570"/>
          </a:xfrm>
        </p:spPr>
        <p:txBody>
          <a:bodyPr anchor="b">
            <a:normAutofit fontScale="90000"/>
          </a:bodyPr>
          <a:lstStyle/>
          <a:p>
            <a:pPr marL="228600" lvl="1" algn="r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3600" b="1" kern="1200" dirty="0">
                <a:solidFill>
                  <a:srgbClr val="860000"/>
                </a:solidFill>
                <a:ea typeface="Microsoft YaHei" panose="020B0503020204020204" pitchFamily="34" charset="-122"/>
                <a:cs typeface="Arial" pitchFamily="34" charset="0"/>
              </a:rPr>
              <a:t>FAQ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506356" y="674370"/>
            <a:ext cx="73152" cy="4114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39763" y="2443480"/>
            <a:ext cx="2414016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A6693E5-FE01-49B6-B591-726DB425C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9962" y="1463279"/>
            <a:ext cx="4034018" cy="3709046"/>
          </a:xfrm>
        </p:spPr>
        <p:txBody>
          <a:bodyPr anchor="t">
            <a:normAutofit fontScale="92500" lnSpcReduction="20000"/>
          </a:bodyPr>
          <a:lstStyle/>
          <a:p>
            <a:pPr marL="228600" lvl="1" indent="0">
              <a:lnSpc>
                <a:spcPct val="90000"/>
              </a:lnSpc>
              <a:spcBef>
                <a:spcPts val="700"/>
              </a:spcBef>
              <a:buSzPct val="100000"/>
              <a:buNone/>
            </a:pPr>
            <a:r>
              <a:rPr lang="en-US" sz="2500" dirty="0"/>
              <a:t>Are first class tickets eligible under the Travel cc? </a:t>
            </a:r>
          </a:p>
          <a:p>
            <a:pPr marL="228600" lvl="1" indent="0">
              <a:lnSpc>
                <a:spcPct val="90000"/>
              </a:lnSpc>
              <a:spcBef>
                <a:spcPts val="700"/>
              </a:spcBef>
              <a:buSzPct val="100000"/>
              <a:buNone/>
            </a:pPr>
            <a:endParaRPr lang="en-US" sz="1100" dirty="0"/>
          </a:p>
          <a:p>
            <a:pPr marL="228600" lvl="1" indent="0">
              <a:lnSpc>
                <a:spcPct val="90000"/>
              </a:lnSpc>
              <a:spcBef>
                <a:spcPct val="0"/>
              </a:spcBef>
              <a:buSzPct val="10000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>
                <a:solidFill>
                  <a:srgbClr val="860000"/>
                </a:solidFill>
                <a:latin typeface="Calibri" pitchFamily="34" charset="0"/>
                <a:ea typeface="Microsoft YaHei" panose="020B0503020204020204" pitchFamily="34" charset="-122"/>
                <a:cs typeface="Arial" pitchFamily="34" charset="0"/>
              </a:rPr>
              <a:t>AS A GENERAL RULE, FOR TRAVEL THE MOST ECONOMIC FORM OF TRANSPORT MUST BE USED – E.G. ECONOMY CLASS AIR FARES – WHERE ‘ECONOMIC’ DOES NOT MEAN THE ‘CHEAPEST’ BUT THE BEST VALUE/PRICE RATIO</a:t>
            </a:r>
          </a:p>
        </p:txBody>
      </p:sp>
      <p:grpSp>
        <p:nvGrpSpPr>
          <p:cNvPr id="12" name="Group 4">
            <a:extLst>
              <a:ext uri="{FF2B5EF4-FFF2-40B4-BE49-F238E27FC236}">
                <a16:creationId xmlns:a16="http://schemas.microsoft.com/office/drawing/2014/main" id="{1F96E2B6-AFAE-4447-A3E0-4DF08A5CB60E}"/>
              </a:ext>
            </a:extLst>
          </p:cNvPr>
          <p:cNvGrpSpPr>
            <a:grpSpLocks/>
          </p:cNvGrpSpPr>
          <p:nvPr/>
        </p:nvGrpSpPr>
        <p:grpSpPr bwMode="auto">
          <a:xfrm>
            <a:off x="5652120" y="5668895"/>
            <a:ext cx="2959100" cy="622300"/>
            <a:chOff x="3560" y="3507"/>
            <a:chExt cx="1864" cy="392"/>
          </a:xfrm>
        </p:grpSpPr>
        <p:pic>
          <p:nvPicPr>
            <p:cNvPr id="14" name="Picture 5">
              <a:extLst>
                <a:ext uri="{FF2B5EF4-FFF2-40B4-BE49-F238E27FC236}">
                  <a16:creationId xmlns:a16="http://schemas.microsoft.com/office/drawing/2014/main" id="{05B284FE-64DE-4E14-A7CC-40C786C9D1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6" name="Picture 6">
              <a:extLst>
                <a:ext uri="{FF2B5EF4-FFF2-40B4-BE49-F238E27FC236}">
                  <a16:creationId xmlns:a16="http://schemas.microsoft.com/office/drawing/2014/main" id="{D0E901E7-1F36-4ACB-9096-4F2C12C6A3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8" name="Picture 7">
              <a:extLst>
                <a:ext uri="{FF2B5EF4-FFF2-40B4-BE49-F238E27FC236}">
                  <a16:creationId xmlns:a16="http://schemas.microsoft.com/office/drawing/2014/main" id="{476C3594-DDC6-41D8-B3FD-BF5B947E0E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20" name="Ovale 19">
            <a:extLst>
              <a:ext uri="{FF2B5EF4-FFF2-40B4-BE49-F238E27FC236}">
                <a16:creationId xmlns:a16="http://schemas.microsoft.com/office/drawing/2014/main" id="{E0086ED4-1971-4504-A98C-6BEC75B6883F}"/>
              </a:ext>
            </a:extLst>
          </p:cNvPr>
          <p:cNvSpPr/>
          <p:nvPr/>
        </p:nvSpPr>
        <p:spPr>
          <a:xfrm>
            <a:off x="8399463" y="6381750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6A3877B-A89F-47B7-A47D-F64E0D843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61677" y="6362534"/>
            <a:ext cx="2057400" cy="359421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  <a:defRPr/>
            </a:pPr>
            <a:fld id="{C58343EA-1051-4E15-9124-93FD0C37B076}" type="slidenum">
              <a:rPr lang="it-IT" sz="1000" b="1">
                <a:solidFill>
                  <a:schemeClr val="bg1"/>
                </a:solidFill>
              </a:rPr>
              <a:pPr>
                <a:spcAft>
                  <a:spcPts val="600"/>
                </a:spcAft>
                <a:defRPr/>
              </a:pPr>
              <a:t>17</a:t>
            </a:fld>
            <a:endParaRPr lang="it-IT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3134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Oval 2"/>
          <p:cNvSpPr>
            <a:spLocks noChangeArrowheads="1"/>
          </p:cNvSpPr>
          <p:nvPr/>
        </p:nvSpPr>
        <p:spPr bwMode="auto">
          <a:xfrm>
            <a:off x="8399463" y="6381750"/>
            <a:ext cx="287337" cy="287338"/>
          </a:xfrm>
          <a:prstGeom prst="ellipse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SzPct val="100000"/>
            </a:pPr>
            <a:fld id="{0CD9294F-5381-42F0-87E5-9E91112E615D}" type="slidenum">
              <a:rPr lang="it-IT" altLang="es-ES" sz="1000" b="1">
                <a:solidFill>
                  <a:srgbClr val="FFFFFF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18</a:t>
            </a:fld>
            <a:endParaRPr lang="it-IT" altLang="es-ES" sz="10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7173" name="Group 4"/>
          <p:cNvGrpSpPr>
            <a:grpSpLocks/>
          </p:cNvGrpSpPr>
          <p:nvPr/>
        </p:nvGrpSpPr>
        <p:grpSpPr bwMode="auto">
          <a:xfrm>
            <a:off x="5651500" y="5567363"/>
            <a:ext cx="2959100" cy="622300"/>
            <a:chOff x="3560" y="3507"/>
            <a:chExt cx="1864" cy="392"/>
          </a:xfrm>
        </p:grpSpPr>
        <p:pic>
          <p:nvPicPr>
            <p:cNvPr id="7175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7176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7177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14" name="Text Box 8">
            <a:extLst>
              <a:ext uri="{FF2B5EF4-FFF2-40B4-BE49-F238E27FC236}">
                <a16:creationId xmlns:a16="http://schemas.microsoft.com/office/drawing/2014/main" id="{73DEABDC-6236-4250-A56A-094BD0F45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2913879"/>
            <a:ext cx="8642350" cy="1152542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31788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11113" algn="ctr" eaLnBrk="1" hangingPunct="1">
              <a:spcBef>
                <a:spcPts val="800"/>
              </a:spcBef>
              <a:buSzPct val="100000"/>
              <a:tabLst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8428038" algn="l"/>
                <a:tab pos="8877300" algn="l"/>
                <a:tab pos="9326563" algn="l"/>
              </a:tabLst>
              <a:defRPr/>
            </a:pPr>
            <a:r>
              <a:rPr lang="en-US" altLang="es-ES" sz="2900" b="1" dirty="0">
                <a:latin typeface="Calibri" panose="020F0502020204030204" pitchFamily="34" charset="0"/>
              </a:rPr>
              <a:t>Note on payment methods (12.05.2021) published on the </a:t>
            </a:r>
            <a:r>
              <a:rPr lang="en-US" altLang="es-ES" sz="2900" b="1" dirty="0" err="1">
                <a:latin typeface="Calibri" panose="020F0502020204030204" pitchFamily="34" charset="0"/>
              </a:rPr>
              <a:t>Programme</a:t>
            </a:r>
            <a:r>
              <a:rPr lang="en-US" altLang="es-ES" sz="2900" b="1" dirty="0">
                <a:latin typeface="Calibri" panose="020F0502020204030204" pitchFamily="34" charset="0"/>
              </a:rPr>
              <a:t> Website</a:t>
            </a:r>
          </a:p>
        </p:txBody>
      </p:sp>
      <p:pic>
        <p:nvPicPr>
          <p:cNvPr id="10" name="Immagine 9" descr="Immagine che contiene testo&#10;&#10;Descrizione generata automaticamente">
            <a:extLst>
              <a:ext uri="{FF2B5EF4-FFF2-40B4-BE49-F238E27FC236}">
                <a16:creationId xmlns:a16="http://schemas.microsoft.com/office/drawing/2014/main" id="{2F0570FB-8438-4E7A-BE76-DD5EDC97DD1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04" y="0"/>
            <a:ext cx="4003040" cy="148070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82750334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1"/>
          <p:cNvSpPr txBox="1">
            <a:spLocks noChangeArrowheads="1"/>
          </p:cNvSpPr>
          <p:nvPr/>
        </p:nvSpPr>
        <p:spPr bwMode="auto">
          <a:xfrm>
            <a:off x="250825" y="429429"/>
            <a:ext cx="4319711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SzPct val="100000"/>
            </a:pPr>
            <a:r>
              <a:rPr lang="en-US" altLang="es-ES" sz="3200" b="1" dirty="0">
                <a:solidFill>
                  <a:srgbClr val="860000"/>
                </a:solidFill>
                <a:latin typeface="Calibri" panose="020F0502020204030204" pitchFamily="34" charset="0"/>
              </a:rPr>
              <a:t>3. Infrastructures </a:t>
            </a:r>
          </a:p>
        </p:txBody>
      </p:sp>
      <p:sp>
        <p:nvSpPr>
          <p:cNvPr id="12291" name="Oval 2"/>
          <p:cNvSpPr>
            <a:spLocks noChangeArrowheads="1"/>
          </p:cNvSpPr>
          <p:nvPr/>
        </p:nvSpPr>
        <p:spPr bwMode="auto">
          <a:xfrm>
            <a:off x="8399463" y="6381750"/>
            <a:ext cx="287337" cy="287338"/>
          </a:xfrm>
          <a:prstGeom prst="ellipse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  <p:sp>
        <p:nvSpPr>
          <p:cNvPr id="12292" name="Text Box 3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SzPct val="100000"/>
            </a:pPr>
            <a:fld id="{B339DFC2-CCA1-4787-A1C1-25E946C8A680}" type="slidenum">
              <a:rPr lang="it-IT" altLang="es-ES" sz="1000" b="1">
                <a:solidFill>
                  <a:srgbClr val="FFFFFF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19</a:t>
            </a:fld>
            <a:endParaRPr lang="it-IT" altLang="es-ES" sz="10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12293" name="Group 4"/>
          <p:cNvGrpSpPr>
            <a:grpSpLocks/>
          </p:cNvGrpSpPr>
          <p:nvPr/>
        </p:nvGrpSpPr>
        <p:grpSpPr bwMode="auto">
          <a:xfrm>
            <a:off x="5651500" y="5567363"/>
            <a:ext cx="2959100" cy="622300"/>
            <a:chOff x="3560" y="3507"/>
            <a:chExt cx="1864" cy="392"/>
          </a:xfrm>
        </p:grpSpPr>
        <p:pic>
          <p:nvPicPr>
            <p:cNvPr id="12295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2296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2297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249361" y="1770337"/>
            <a:ext cx="8642350" cy="3744639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31788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11113" indent="0" algn="ctr" eaLnBrk="1" hangingPunct="1">
              <a:lnSpc>
                <a:spcPct val="90000"/>
              </a:lnSpc>
              <a:spcBef>
                <a:spcPts val="625"/>
              </a:spcBef>
              <a:buClr>
                <a:srgbClr val="000000"/>
              </a:buClr>
              <a:buSzPct val="100000"/>
              <a:defRPr/>
            </a:pPr>
            <a:r>
              <a:rPr lang="en-US" altLang="es-ES" sz="2500" dirty="0">
                <a:latin typeface="Calibri" panose="020F0502020204030204" pitchFamily="34" charset="0"/>
              </a:rPr>
              <a:t>Basic facilities, and installations providing services needed for project implementation </a:t>
            </a:r>
          </a:p>
          <a:p>
            <a:pPr marL="11113" indent="0" eaLnBrk="1" hangingPunct="1">
              <a:lnSpc>
                <a:spcPct val="90000"/>
              </a:lnSpc>
              <a:spcBef>
                <a:spcPts val="625"/>
              </a:spcBef>
              <a:buClr>
                <a:srgbClr val="000000"/>
              </a:buClr>
              <a:buSzPct val="100000"/>
              <a:defRPr/>
            </a:pPr>
            <a:endParaRPr lang="en-US" altLang="es-ES" sz="1100" b="1" dirty="0">
              <a:latin typeface="Calibri" panose="020F0502020204030204" pitchFamily="34" charset="0"/>
            </a:endParaRPr>
          </a:p>
          <a:p>
            <a:pPr marL="354013" indent="-342900" eaLnBrk="1" hangingPunct="1">
              <a:lnSpc>
                <a:spcPct val="90000"/>
              </a:lnSpc>
              <a:spcBef>
                <a:spcPts val="625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altLang="es-ES" sz="2500" b="1" dirty="0">
                <a:latin typeface="Calibri" panose="020F0502020204030204" pitchFamily="34" charset="0"/>
              </a:rPr>
              <a:t>thoroughly identified and justified in the submitted e-form</a:t>
            </a:r>
            <a:r>
              <a:rPr lang="en-US" altLang="es-ES" sz="2500" dirty="0">
                <a:latin typeface="Calibri" panose="020F0502020204030204" pitchFamily="34" charset="0"/>
              </a:rPr>
              <a:t>, and their environmental impact was described. </a:t>
            </a:r>
          </a:p>
          <a:p>
            <a:pPr marL="354013" indent="-342900" eaLnBrk="1" hangingPunct="1">
              <a:lnSpc>
                <a:spcPct val="90000"/>
              </a:lnSpc>
              <a:spcBef>
                <a:spcPts val="625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altLang="es-ES" sz="2500" dirty="0">
                <a:latin typeface="Calibri" panose="020F0502020204030204" pitchFamily="34" charset="0"/>
              </a:rPr>
              <a:t>following </a:t>
            </a:r>
            <a:r>
              <a:rPr lang="en-US" altLang="es-ES" sz="2500" b="1" dirty="0">
                <a:latin typeface="Calibri" panose="020F0502020204030204" pitchFamily="34" charset="0"/>
              </a:rPr>
              <a:t>specific procurement procedures according to the thresholds </a:t>
            </a:r>
            <a:r>
              <a:rPr lang="en-US" altLang="es-ES" sz="2500" dirty="0">
                <a:latin typeface="Calibri" panose="020F0502020204030204" pitchFamily="34" charset="0"/>
              </a:rPr>
              <a:t>indicated in art. 52, 55 and to 56 of the ENI Implementing Regulation 897/2014. </a:t>
            </a:r>
          </a:p>
          <a:p>
            <a:pPr marL="341313" eaLnBrk="1" hangingPunct="1">
              <a:lnSpc>
                <a:spcPct val="90000"/>
              </a:lnSpc>
              <a:spcBef>
                <a:spcPts val="625"/>
              </a:spcBef>
              <a:buSzPct val="100000"/>
              <a:defRPr/>
            </a:pPr>
            <a:endParaRPr lang="en-US" altLang="es-ES" sz="25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376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e 8">
            <a:extLst>
              <a:ext uri="{FF2B5EF4-FFF2-40B4-BE49-F238E27FC236}">
                <a16:creationId xmlns:a16="http://schemas.microsoft.com/office/drawing/2014/main" id="{FCA536E5-AF1F-4C22-992A-8DB0F12586E3}"/>
              </a:ext>
            </a:extLst>
          </p:cNvPr>
          <p:cNvSpPr/>
          <p:nvPr/>
        </p:nvSpPr>
        <p:spPr>
          <a:xfrm>
            <a:off x="8399463" y="6381750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err="1">
                <a:solidFill>
                  <a:srgbClr val="C00000"/>
                </a:solidFill>
                <a:latin typeface="Calibri" pitchFamily="34" charset="0"/>
                <a:ea typeface="+mn-ea"/>
                <a:cs typeface="Arial" pitchFamily="34" charset="0"/>
              </a:rPr>
              <a:t>Table</a:t>
            </a:r>
            <a:r>
              <a:rPr lang="es-ES" b="1" dirty="0">
                <a:solidFill>
                  <a:srgbClr val="C00000"/>
                </a:solidFill>
                <a:latin typeface="Calibri" pitchFamily="34" charset="0"/>
                <a:ea typeface="+mn-ea"/>
                <a:cs typeface="Arial" pitchFamily="34" charset="0"/>
              </a:rPr>
              <a:t> of </a:t>
            </a:r>
            <a:r>
              <a:rPr lang="es-ES" b="1" dirty="0" err="1">
                <a:solidFill>
                  <a:srgbClr val="C00000"/>
                </a:solidFill>
                <a:latin typeface="Calibri" pitchFamily="34" charset="0"/>
                <a:ea typeface="+mn-ea"/>
                <a:cs typeface="Arial" pitchFamily="34" charset="0"/>
              </a:rPr>
              <a:t>contents</a:t>
            </a:r>
            <a:endParaRPr lang="es-ES" b="1" dirty="0">
              <a:solidFill>
                <a:srgbClr val="C00000"/>
              </a:solidFill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72025"/>
          </a:xfrm>
        </p:spPr>
        <p:txBody>
          <a:bodyPr/>
          <a:lstStyle/>
          <a:p>
            <a:r>
              <a:rPr lang="es-ES" sz="2800" dirty="0"/>
              <a:t>Eligible costs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ES" sz="2800" dirty="0"/>
              <a:t>general rules of eligibility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ES" sz="2800" dirty="0"/>
              <a:t>direct costs v/s Indirect costs/ cost categories</a:t>
            </a:r>
            <a:endParaRPr lang="es-ES" sz="900" dirty="0"/>
          </a:p>
          <a:p>
            <a:r>
              <a:rPr lang="es-ES" sz="2800" dirty="0"/>
              <a:t>Non eligible costs</a:t>
            </a:r>
          </a:p>
          <a:p>
            <a:pPr marL="0" indent="0">
              <a:buNone/>
            </a:pPr>
            <a:endParaRPr lang="es-ES" sz="2000" dirty="0"/>
          </a:p>
          <a:p>
            <a:pPr>
              <a:buFont typeface="Wingdings" panose="05000000000000000000" pitchFamily="2" charset="2"/>
              <a:buChar char="ü"/>
            </a:pPr>
            <a:r>
              <a:rPr lang="es-ES" sz="2800" dirty="0"/>
              <a:t>Useful tips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ES" sz="2800" dirty="0"/>
              <a:t>FAQ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ES" sz="2800" dirty="0"/>
              <a:t>News!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ES" sz="2800" dirty="0"/>
              <a:t>Warnings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8343EA-1051-4E15-9124-93FD0C37B076}" type="slidenum">
              <a:rPr lang="it-IT" sz="1000" b="1" smtClean="0">
                <a:solidFill>
                  <a:schemeClr val="bg1"/>
                </a:solidFill>
              </a:rPr>
              <a:pPr>
                <a:defRPr/>
              </a:pPr>
              <a:t>2</a:t>
            </a:fld>
            <a:endParaRPr lang="it-IT" sz="1000" b="1" dirty="0">
              <a:solidFill>
                <a:schemeClr val="bg1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B2FAEB8-A855-4493-81A1-A31FC41FA83B}"/>
              </a:ext>
            </a:extLst>
          </p:cNvPr>
          <p:cNvGrpSpPr>
            <a:grpSpLocks/>
          </p:cNvGrpSpPr>
          <p:nvPr/>
        </p:nvGrpSpPr>
        <p:grpSpPr bwMode="auto">
          <a:xfrm>
            <a:off x="5651500" y="5567363"/>
            <a:ext cx="2959100" cy="622300"/>
            <a:chOff x="3560" y="3507"/>
            <a:chExt cx="1864" cy="39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AB48A3F-BBBE-4AC3-A195-1E304611AB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B0DF740-B9F5-4BB1-89A2-4B581B6DC6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F8F5A5B-C6E4-4A29-82E6-78CA72DBAC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87025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94E4D846-3AFC-4F86-8C35-24B0542A2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9ADC0027-AA16-4E0A-9988-E4C620E743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85" t="9091" r="8489"/>
          <a:stretch/>
        </p:blipFill>
        <p:spPr>
          <a:xfrm>
            <a:off x="20" y="10"/>
            <a:ext cx="6501364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84781B9-12CB-45C3-907A-9ED93FF72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826549" y="0"/>
            <a:ext cx="7317451" cy="6858000"/>
          </a:xfrm>
          <a:prstGeom prst="rect">
            <a:avLst/>
          </a:prstGeom>
          <a:gradFill>
            <a:gsLst>
              <a:gs pos="53000">
                <a:schemeClr val="bg1"/>
              </a:gs>
              <a:gs pos="35000">
                <a:schemeClr val="bg1">
                  <a:alpha val="76000"/>
                </a:schemeClr>
              </a:gs>
              <a:gs pos="19000">
                <a:schemeClr val="bg1">
                  <a:alpha val="4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62089627-7BB2-41C8-AD56-587BBD49F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248" y="1890770"/>
            <a:ext cx="1858083" cy="496570"/>
          </a:xfrm>
        </p:spPr>
        <p:txBody>
          <a:bodyPr anchor="b">
            <a:normAutofit fontScale="90000"/>
          </a:bodyPr>
          <a:lstStyle/>
          <a:p>
            <a:pPr marL="228600" lvl="1" algn="r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3600" b="1" kern="1200" dirty="0">
                <a:solidFill>
                  <a:srgbClr val="860000"/>
                </a:solidFill>
                <a:ea typeface="Microsoft YaHei" panose="020B0503020204020204" pitchFamily="34" charset="-122"/>
                <a:cs typeface="Arial" pitchFamily="34" charset="0"/>
              </a:rPr>
              <a:t>FAQ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506356" y="674370"/>
            <a:ext cx="73152" cy="4114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39763" y="2443480"/>
            <a:ext cx="2414016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A6693E5-FE01-49B6-B591-726DB425C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0032" y="2450779"/>
            <a:ext cx="4034018" cy="3709046"/>
          </a:xfrm>
        </p:spPr>
        <p:txBody>
          <a:bodyPr anchor="t">
            <a:normAutofit/>
          </a:bodyPr>
          <a:lstStyle/>
          <a:p>
            <a:pPr marL="228600" lvl="1" indent="0">
              <a:lnSpc>
                <a:spcPct val="90000"/>
              </a:lnSpc>
              <a:spcBef>
                <a:spcPts val="700"/>
              </a:spcBef>
              <a:buSzPct val="100000"/>
              <a:buNone/>
            </a:pPr>
            <a:r>
              <a:rPr lang="en-US" altLang="es-ES" sz="2500" dirty="0">
                <a:latin typeface="Calibri" panose="020F0502020204030204" pitchFamily="34" charset="0"/>
              </a:rPr>
              <a:t>Can public works for restoring/adapting existing infrastructures be included into the Infrastructure cc?</a:t>
            </a:r>
            <a:endParaRPr lang="en-US" sz="2500" dirty="0"/>
          </a:p>
          <a:p>
            <a:pPr marL="228600" lvl="1" indent="0">
              <a:lnSpc>
                <a:spcPct val="90000"/>
              </a:lnSpc>
              <a:spcBef>
                <a:spcPct val="0"/>
              </a:spcBef>
              <a:buSzPct val="10000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b="1" dirty="0">
              <a:solidFill>
                <a:srgbClr val="860000"/>
              </a:solidFill>
              <a:latin typeface="Calibri" pitchFamily="34" charset="0"/>
              <a:ea typeface="Microsoft YaHei" panose="020B0503020204020204" pitchFamily="34" charset="-122"/>
              <a:cs typeface="Arial" pitchFamily="34" charset="0"/>
            </a:endParaRPr>
          </a:p>
          <a:p>
            <a:pPr marL="228600" lvl="1" indent="0">
              <a:lnSpc>
                <a:spcPct val="90000"/>
              </a:lnSpc>
              <a:spcBef>
                <a:spcPct val="0"/>
              </a:spcBef>
              <a:buSzPct val="10000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>
                <a:solidFill>
                  <a:srgbClr val="860000"/>
                </a:solidFill>
                <a:latin typeface="Calibri" pitchFamily="34" charset="0"/>
                <a:ea typeface="Microsoft YaHei" panose="020B0503020204020204" pitchFamily="34" charset="-122"/>
                <a:cs typeface="Arial" pitchFamily="34" charset="0"/>
              </a:rPr>
              <a:t>YES!</a:t>
            </a:r>
          </a:p>
        </p:txBody>
      </p:sp>
      <p:grpSp>
        <p:nvGrpSpPr>
          <p:cNvPr id="12" name="Group 4">
            <a:extLst>
              <a:ext uri="{FF2B5EF4-FFF2-40B4-BE49-F238E27FC236}">
                <a16:creationId xmlns:a16="http://schemas.microsoft.com/office/drawing/2014/main" id="{1F96E2B6-AFAE-4447-A3E0-4DF08A5CB60E}"/>
              </a:ext>
            </a:extLst>
          </p:cNvPr>
          <p:cNvGrpSpPr>
            <a:grpSpLocks/>
          </p:cNvGrpSpPr>
          <p:nvPr/>
        </p:nvGrpSpPr>
        <p:grpSpPr bwMode="auto">
          <a:xfrm>
            <a:off x="4738617" y="5259668"/>
            <a:ext cx="2959100" cy="622300"/>
            <a:chOff x="3560" y="3507"/>
            <a:chExt cx="1864" cy="392"/>
          </a:xfrm>
        </p:grpSpPr>
        <p:pic>
          <p:nvPicPr>
            <p:cNvPr id="14" name="Picture 5">
              <a:extLst>
                <a:ext uri="{FF2B5EF4-FFF2-40B4-BE49-F238E27FC236}">
                  <a16:creationId xmlns:a16="http://schemas.microsoft.com/office/drawing/2014/main" id="{05B284FE-64DE-4E14-A7CC-40C786C9D1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6" name="Picture 6">
              <a:extLst>
                <a:ext uri="{FF2B5EF4-FFF2-40B4-BE49-F238E27FC236}">
                  <a16:creationId xmlns:a16="http://schemas.microsoft.com/office/drawing/2014/main" id="{D0E901E7-1F36-4ACB-9096-4F2C12C6A3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8" name="Picture 7">
              <a:extLst>
                <a:ext uri="{FF2B5EF4-FFF2-40B4-BE49-F238E27FC236}">
                  <a16:creationId xmlns:a16="http://schemas.microsoft.com/office/drawing/2014/main" id="{476C3594-DDC6-41D8-B3FD-BF5B947E0E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20" name="Ovale 19">
            <a:extLst>
              <a:ext uri="{FF2B5EF4-FFF2-40B4-BE49-F238E27FC236}">
                <a16:creationId xmlns:a16="http://schemas.microsoft.com/office/drawing/2014/main" id="{1A38D0F0-E232-4864-815F-34FBBDB0F9A7}"/>
              </a:ext>
            </a:extLst>
          </p:cNvPr>
          <p:cNvSpPr/>
          <p:nvPr/>
        </p:nvSpPr>
        <p:spPr>
          <a:xfrm>
            <a:off x="8399463" y="6381750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6A3877B-A89F-47B7-A47D-F64E0D843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69017" y="6348955"/>
            <a:ext cx="20574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  <a:defRPr/>
            </a:pPr>
            <a:fld id="{C58343EA-1051-4E15-9124-93FD0C37B076}" type="slidenum">
              <a:rPr lang="it-IT" sz="1000" b="1">
                <a:solidFill>
                  <a:schemeClr val="bg1"/>
                </a:solidFill>
              </a:rPr>
              <a:pPr>
                <a:spcAft>
                  <a:spcPts val="600"/>
                </a:spcAft>
                <a:defRPr/>
              </a:pPr>
              <a:t>20</a:t>
            </a:fld>
            <a:endParaRPr lang="it-IT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462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250825" y="403225"/>
            <a:ext cx="86423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SzPct val="100000"/>
            </a:pPr>
            <a:r>
              <a:rPr lang="en-US" altLang="es-ES" sz="3200" b="1" dirty="0">
                <a:solidFill>
                  <a:srgbClr val="860000"/>
                </a:solidFill>
                <a:latin typeface="Calibri" panose="020F0502020204030204" pitchFamily="34" charset="0"/>
              </a:rPr>
              <a:t>4. Equipment and supplies </a:t>
            </a:r>
          </a:p>
        </p:txBody>
      </p:sp>
      <p:sp>
        <p:nvSpPr>
          <p:cNvPr id="13315" name="Oval 2"/>
          <p:cNvSpPr>
            <a:spLocks noChangeArrowheads="1"/>
          </p:cNvSpPr>
          <p:nvPr/>
        </p:nvSpPr>
        <p:spPr bwMode="auto">
          <a:xfrm>
            <a:off x="8399463" y="6381750"/>
            <a:ext cx="287337" cy="287338"/>
          </a:xfrm>
          <a:prstGeom prst="ellipse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6580519" y="6342856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SzPct val="100000"/>
            </a:pPr>
            <a:fld id="{DF427987-185D-42EB-9E0E-428A32A3E4C4}" type="slidenum">
              <a:rPr lang="it-IT" altLang="es-ES" sz="1000" b="1">
                <a:solidFill>
                  <a:srgbClr val="FFFFFF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21</a:t>
            </a:fld>
            <a:endParaRPr lang="it-IT" altLang="es-ES" sz="10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13317" name="Group 4"/>
          <p:cNvGrpSpPr>
            <a:grpSpLocks/>
          </p:cNvGrpSpPr>
          <p:nvPr/>
        </p:nvGrpSpPr>
        <p:grpSpPr bwMode="auto">
          <a:xfrm>
            <a:off x="5651500" y="5567363"/>
            <a:ext cx="2959100" cy="622300"/>
            <a:chOff x="3560" y="3507"/>
            <a:chExt cx="1864" cy="392"/>
          </a:xfrm>
        </p:grpSpPr>
        <p:pic>
          <p:nvPicPr>
            <p:cNvPr id="13319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3320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3321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323528" y="1686346"/>
            <a:ext cx="8642350" cy="3196383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31788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11113" indent="0" algn="ctr" eaLnBrk="1" hangingPunct="1">
              <a:lnSpc>
                <a:spcPct val="80000"/>
              </a:lnSpc>
              <a:spcBef>
                <a:spcPts val="625"/>
              </a:spcBef>
              <a:buClr>
                <a:srgbClr val="000000"/>
              </a:buClr>
              <a:buSzPct val="100000"/>
              <a:defRPr/>
            </a:pPr>
            <a:r>
              <a:rPr lang="en-US" altLang="es-ES" sz="2500" b="1" dirty="0">
                <a:latin typeface="Calibri" panose="020F0502020204030204" pitchFamily="34" charset="0"/>
              </a:rPr>
              <a:t>Purchasing or leasing </a:t>
            </a:r>
            <a:r>
              <a:rPr lang="en-US" altLang="es-ES" sz="2500" dirty="0">
                <a:latin typeface="Calibri" panose="020F0502020204030204" pitchFamily="34" charset="0"/>
              </a:rPr>
              <a:t>costs for equipment and durables (new or used) specifically identified in the e-form and exclusively devoted for the purpose of the project including their installation and transportation costs</a:t>
            </a:r>
          </a:p>
          <a:p>
            <a:pPr marL="11113" indent="0" algn="ctr" eaLnBrk="1" hangingPunct="1">
              <a:lnSpc>
                <a:spcPct val="80000"/>
              </a:lnSpc>
              <a:spcBef>
                <a:spcPts val="625"/>
              </a:spcBef>
              <a:buClr>
                <a:srgbClr val="000000"/>
              </a:buClr>
              <a:buSzPct val="100000"/>
              <a:defRPr/>
            </a:pPr>
            <a:endParaRPr lang="en-US" altLang="es-ES" sz="2500" dirty="0">
              <a:latin typeface="Calibri" panose="020F0502020204030204" pitchFamily="34" charset="0"/>
            </a:endParaRPr>
          </a:p>
          <a:p>
            <a:pPr marL="354013" indent="-342900">
              <a:lnSpc>
                <a:spcPct val="80000"/>
              </a:lnSpc>
              <a:spcBef>
                <a:spcPts val="625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altLang="es-ES" sz="2500" dirty="0">
                <a:latin typeface="Calibri" panose="020F0502020204030204" pitchFamily="34" charset="0"/>
              </a:rPr>
              <a:t>following </a:t>
            </a:r>
            <a:r>
              <a:rPr lang="en-US" altLang="es-ES" sz="2500" b="1" dirty="0">
                <a:latin typeface="Calibri" panose="020F0502020204030204" pitchFamily="34" charset="0"/>
              </a:rPr>
              <a:t>specific procurement procedures according to the thresholds </a:t>
            </a:r>
            <a:r>
              <a:rPr lang="en-US" altLang="es-ES" sz="2500" dirty="0">
                <a:latin typeface="Calibri" panose="020F0502020204030204" pitchFamily="34" charset="0"/>
              </a:rPr>
              <a:t>indicated in art. 52, 55 and to 56 of the ENI Implementing Regulation 897/2014. </a:t>
            </a:r>
          </a:p>
          <a:p>
            <a:pPr marL="11113" indent="0" eaLnBrk="1" hangingPunct="1">
              <a:lnSpc>
                <a:spcPct val="80000"/>
              </a:lnSpc>
              <a:spcBef>
                <a:spcPts val="625"/>
              </a:spcBef>
              <a:buClr>
                <a:srgbClr val="000000"/>
              </a:buClr>
              <a:buSzPct val="100000"/>
              <a:defRPr/>
            </a:pPr>
            <a:endParaRPr lang="en-US" altLang="es-ES" sz="2500" dirty="0">
              <a:latin typeface="Calibri" panose="020F0502020204030204" pitchFamily="34" charset="0"/>
            </a:endParaRPr>
          </a:p>
          <a:p>
            <a:pPr marL="11113" indent="0" eaLnBrk="1" hangingPunct="1">
              <a:lnSpc>
                <a:spcPct val="80000"/>
              </a:lnSpc>
              <a:spcBef>
                <a:spcPts val="625"/>
              </a:spcBef>
              <a:buClr>
                <a:srgbClr val="000000"/>
              </a:buClr>
              <a:buSzPct val="100000"/>
              <a:defRPr/>
            </a:pPr>
            <a:endParaRPr lang="en-US" altLang="es-ES" sz="2500" dirty="0">
              <a:latin typeface="Calibri" panose="020F0502020204030204" pitchFamily="34" charset="0"/>
            </a:endParaRPr>
          </a:p>
          <a:p>
            <a:pPr marL="11113" indent="0" eaLnBrk="1" hangingPunct="1">
              <a:lnSpc>
                <a:spcPct val="80000"/>
              </a:lnSpc>
              <a:spcBef>
                <a:spcPts val="625"/>
              </a:spcBef>
              <a:buClr>
                <a:srgbClr val="000000"/>
              </a:buClr>
              <a:buSzPct val="100000"/>
              <a:defRPr/>
            </a:pPr>
            <a:endParaRPr lang="en-US" altLang="es-ES" sz="25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4089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94E4D846-3AFC-4F86-8C35-24B0542A2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9ADC0027-AA16-4E0A-9988-E4C620E743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85" t="9091" r="8489"/>
          <a:stretch/>
        </p:blipFill>
        <p:spPr>
          <a:xfrm>
            <a:off x="20" y="10"/>
            <a:ext cx="6501364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84781B9-12CB-45C3-907A-9ED93FF72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826549" y="0"/>
            <a:ext cx="7317451" cy="6858000"/>
          </a:xfrm>
          <a:prstGeom prst="rect">
            <a:avLst/>
          </a:prstGeom>
          <a:gradFill>
            <a:gsLst>
              <a:gs pos="53000">
                <a:schemeClr val="bg1"/>
              </a:gs>
              <a:gs pos="35000">
                <a:schemeClr val="bg1">
                  <a:alpha val="76000"/>
                </a:schemeClr>
              </a:gs>
              <a:gs pos="19000">
                <a:schemeClr val="bg1">
                  <a:alpha val="4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62089627-7BB2-41C8-AD56-587BBD49F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3595" y="1017488"/>
            <a:ext cx="1858083" cy="496570"/>
          </a:xfrm>
        </p:spPr>
        <p:txBody>
          <a:bodyPr anchor="b">
            <a:normAutofit fontScale="90000"/>
          </a:bodyPr>
          <a:lstStyle/>
          <a:p>
            <a:pPr marL="228600" lvl="1" algn="r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3600" b="1" kern="1200" dirty="0">
                <a:solidFill>
                  <a:srgbClr val="860000"/>
                </a:solidFill>
                <a:ea typeface="Microsoft YaHei" panose="020B0503020204020204" pitchFamily="34" charset="-122"/>
                <a:cs typeface="Arial" pitchFamily="34" charset="0"/>
              </a:rPr>
              <a:t>FAQ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506356" y="674370"/>
            <a:ext cx="73152" cy="4114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39763" y="2443480"/>
            <a:ext cx="2414016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A6693E5-FE01-49B6-B591-726DB425C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6222" y="1663954"/>
            <a:ext cx="4034018" cy="3709046"/>
          </a:xfrm>
        </p:spPr>
        <p:txBody>
          <a:bodyPr anchor="t">
            <a:normAutofit/>
          </a:bodyPr>
          <a:lstStyle/>
          <a:p>
            <a:pPr marL="228600" lvl="1" indent="0">
              <a:lnSpc>
                <a:spcPct val="90000"/>
              </a:lnSpc>
              <a:spcBef>
                <a:spcPct val="0"/>
              </a:spcBef>
              <a:buSzPct val="10000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es-ES" dirty="0">
                <a:latin typeface="Calibri" panose="020F0502020204030204" pitchFamily="34" charset="0"/>
              </a:rPr>
              <a:t>Can I</a:t>
            </a:r>
            <a:r>
              <a:rPr lang="en-US" altLang="es-ES" sz="2800" dirty="0">
                <a:latin typeface="Calibri" panose="020F0502020204030204" pitchFamily="34" charset="0"/>
              </a:rPr>
              <a:t> purchase PC, tablet whenever I need during the project life?</a:t>
            </a:r>
            <a:endParaRPr lang="en-US" b="1" dirty="0">
              <a:solidFill>
                <a:srgbClr val="860000"/>
              </a:solidFill>
              <a:latin typeface="Calibri" pitchFamily="34" charset="0"/>
              <a:ea typeface="Microsoft YaHei" panose="020B0503020204020204" pitchFamily="34" charset="-122"/>
              <a:cs typeface="Arial" pitchFamily="34" charset="0"/>
            </a:endParaRPr>
          </a:p>
          <a:p>
            <a:pPr marL="228600" lvl="1" indent="0">
              <a:lnSpc>
                <a:spcPct val="90000"/>
              </a:lnSpc>
              <a:spcBef>
                <a:spcPct val="0"/>
              </a:spcBef>
              <a:buSzPct val="10000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>
                <a:solidFill>
                  <a:srgbClr val="860000"/>
                </a:solidFill>
                <a:latin typeface="Calibri" pitchFamily="34" charset="0"/>
                <a:ea typeface="Microsoft YaHei" panose="020B0503020204020204" pitchFamily="34" charset="-122"/>
                <a:cs typeface="Arial" pitchFamily="34" charset="0"/>
              </a:rPr>
              <a:t>NO! THIS KIND OF EQUIPMENT MUST BE PURCHASED WITHIN THE FIRST 6 MONTHS OF THE PROJECT IMPLEMENTATION</a:t>
            </a:r>
          </a:p>
        </p:txBody>
      </p:sp>
      <p:grpSp>
        <p:nvGrpSpPr>
          <p:cNvPr id="12" name="Group 4">
            <a:extLst>
              <a:ext uri="{FF2B5EF4-FFF2-40B4-BE49-F238E27FC236}">
                <a16:creationId xmlns:a16="http://schemas.microsoft.com/office/drawing/2014/main" id="{1F96E2B6-AFAE-4447-A3E0-4DF08A5CB60E}"/>
              </a:ext>
            </a:extLst>
          </p:cNvPr>
          <p:cNvGrpSpPr>
            <a:grpSpLocks/>
          </p:cNvGrpSpPr>
          <p:nvPr/>
        </p:nvGrpSpPr>
        <p:grpSpPr bwMode="auto">
          <a:xfrm>
            <a:off x="5889002" y="5668988"/>
            <a:ext cx="2959100" cy="622300"/>
            <a:chOff x="3560" y="3507"/>
            <a:chExt cx="1864" cy="392"/>
          </a:xfrm>
        </p:grpSpPr>
        <p:pic>
          <p:nvPicPr>
            <p:cNvPr id="14" name="Picture 5">
              <a:extLst>
                <a:ext uri="{FF2B5EF4-FFF2-40B4-BE49-F238E27FC236}">
                  <a16:creationId xmlns:a16="http://schemas.microsoft.com/office/drawing/2014/main" id="{05B284FE-64DE-4E14-A7CC-40C786C9D1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6" name="Picture 6">
              <a:extLst>
                <a:ext uri="{FF2B5EF4-FFF2-40B4-BE49-F238E27FC236}">
                  <a16:creationId xmlns:a16="http://schemas.microsoft.com/office/drawing/2014/main" id="{D0E901E7-1F36-4ACB-9096-4F2C12C6A3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8" name="Picture 7">
              <a:extLst>
                <a:ext uri="{FF2B5EF4-FFF2-40B4-BE49-F238E27FC236}">
                  <a16:creationId xmlns:a16="http://schemas.microsoft.com/office/drawing/2014/main" id="{476C3594-DDC6-41D8-B3FD-BF5B947E0E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20" name="Ovale 19">
            <a:extLst>
              <a:ext uri="{FF2B5EF4-FFF2-40B4-BE49-F238E27FC236}">
                <a16:creationId xmlns:a16="http://schemas.microsoft.com/office/drawing/2014/main" id="{DEB42FA6-AD17-4095-9F48-7778038C29C3}"/>
              </a:ext>
            </a:extLst>
          </p:cNvPr>
          <p:cNvSpPr/>
          <p:nvPr/>
        </p:nvSpPr>
        <p:spPr>
          <a:xfrm>
            <a:off x="8399463" y="6381750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6A3877B-A89F-47B7-A47D-F64E0D843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67112" y="6342856"/>
            <a:ext cx="20574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  <a:defRPr/>
            </a:pPr>
            <a:fld id="{C58343EA-1051-4E15-9124-93FD0C37B076}" type="slidenum">
              <a:rPr lang="it-IT" sz="1000" b="1">
                <a:solidFill>
                  <a:schemeClr val="bg1"/>
                </a:solidFill>
              </a:rPr>
              <a:pPr>
                <a:spcAft>
                  <a:spcPts val="600"/>
                </a:spcAft>
                <a:defRPr/>
              </a:pPr>
              <a:t>22</a:t>
            </a:fld>
            <a:endParaRPr lang="it-IT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6355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warning">
            <a:extLst>
              <a:ext uri="{FF2B5EF4-FFF2-40B4-BE49-F238E27FC236}">
                <a16:creationId xmlns:a16="http://schemas.microsoft.com/office/drawing/2014/main" id="{9D844DBC-5496-460C-A71B-427F3AEFF7D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559" y="-7456"/>
            <a:ext cx="3588790" cy="170826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4">
            <a:extLst>
              <a:ext uri="{FF2B5EF4-FFF2-40B4-BE49-F238E27FC236}">
                <a16:creationId xmlns:a16="http://schemas.microsoft.com/office/drawing/2014/main" id="{25D6A606-3FDD-4282-AF36-0DB7590B7A65}"/>
              </a:ext>
            </a:extLst>
          </p:cNvPr>
          <p:cNvGrpSpPr>
            <a:grpSpLocks/>
          </p:cNvGrpSpPr>
          <p:nvPr/>
        </p:nvGrpSpPr>
        <p:grpSpPr bwMode="auto">
          <a:xfrm>
            <a:off x="5651500" y="5567363"/>
            <a:ext cx="2959100" cy="622300"/>
            <a:chOff x="3560" y="3507"/>
            <a:chExt cx="1864" cy="392"/>
          </a:xfrm>
        </p:grpSpPr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A6854306-DE8D-4D6C-A971-8B8F57DDB2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703A45CD-E92D-4D95-A00D-C368641A93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9" name="Picture 7">
              <a:extLst>
                <a:ext uri="{FF2B5EF4-FFF2-40B4-BE49-F238E27FC236}">
                  <a16:creationId xmlns:a16="http://schemas.microsoft.com/office/drawing/2014/main" id="{0F28F995-600C-443F-B6A8-08E6289BDA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10" name="Text Box 8">
            <a:extLst>
              <a:ext uri="{FF2B5EF4-FFF2-40B4-BE49-F238E27FC236}">
                <a16:creationId xmlns:a16="http://schemas.microsoft.com/office/drawing/2014/main" id="{24208674-11C7-48F9-9970-B3C2D37C6C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3608" y="1826830"/>
            <a:ext cx="7128792" cy="2816331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31788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228600" lvl="1" algn="ctr" eaLnBrk="0" hangingPunct="0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altLang="es-ES" sz="3200" b="1" dirty="0">
                <a:latin typeface="Calibri" panose="020F0502020204030204" pitchFamily="34" charset="0"/>
              </a:rPr>
              <a:t>derogations to this rule cannot be approved ex-post!!</a:t>
            </a:r>
          </a:p>
          <a:p>
            <a:pPr marL="228600" lvl="1" algn="ctr" eaLnBrk="0" hangingPunct="0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s-ES" sz="3200" b="1" dirty="0">
              <a:latin typeface="Calibri" panose="020F0502020204030204" pitchFamily="34" charset="0"/>
            </a:endParaRPr>
          </a:p>
          <a:p>
            <a:pPr marL="228600" lvl="1" algn="ctr" eaLnBrk="0" hangingPunct="0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altLang="es-ES" sz="3200" b="1" dirty="0">
                <a:latin typeface="Calibri" panose="020F0502020204030204" pitchFamily="34" charset="0"/>
              </a:rPr>
              <a:t>….delayed purchase of equipment shall be justified in the following report</a:t>
            </a:r>
            <a:endParaRPr lang="en-US" altLang="es-ES" sz="3200" b="1" dirty="0">
              <a:solidFill>
                <a:srgbClr val="860000"/>
              </a:solidFill>
              <a:latin typeface="Calibri" pitchFamily="34" charset="0"/>
              <a:ea typeface="Microsoft YaHei" panose="020B0503020204020204" pitchFamily="34" charset="-122"/>
            </a:endParaRPr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134A9169-BE8B-49CA-94AE-0356D7C2C836}"/>
              </a:ext>
            </a:extLst>
          </p:cNvPr>
          <p:cNvSpPr/>
          <p:nvPr/>
        </p:nvSpPr>
        <p:spPr>
          <a:xfrm>
            <a:off x="8399463" y="6381750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0325817-5D88-4565-99FE-5CFD12133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8343EA-1051-4E15-9124-93FD0C37B076}" type="slidenum">
              <a:rPr lang="it-IT" sz="1000" b="1" smtClean="0">
                <a:solidFill>
                  <a:schemeClr val="bg1"/>
                </a:solidFill>
              </a:rPr>
              <a:pPr>
                <a:defRPr/>
              </a:pPr>
              <a:t>23</a:t>
            </a:fld>
            <a:endParaRPr lang="it-IT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2545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warning">
            <a:extLst>
              <a:ext uri="{FF2B5EF4-FFF2-40B4-BE49-F238E27FC236}">
                <a16:creationId xmlns:a16="http://schemas.microsoft.com/office/drawing/2014/main" id="{9D844DBC-5496-460C-A71B-427F3AEFF7D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559" y="-7456"/>
            <a:ext cx="3588790" cy="170826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4">
            <a:extLst>
              <a:ext uri="{FF2B5EF4-FFF2-40B4-BE49-F238E27FC236}">
                <a16:creationId xmlns:a16="http://schemas.microsoft.com/office/drawing/2014/main" id="{25D6A606-3FDD-4282-AF36-0DB7590B7A65}"/>
              </a:ext>
            </a:extLst>
          </p:cNvPr>
          <p:cNvGrpSpPr>
            <a:grpSpLocks/>
          </p:cNvGrpSpPr>
          <p:nvPr/>
        </p:nvGrpSpPr>
        <p:grpSpPr bwMode="auto">
          <a:xfrm>
            <a:off x="5651500" y="5567363"/>
            <a:ext cx="2959100" cy="622300"/>
            <a:chOff x="3560" y="3507"/>
            <a:chExt cx="1864" cy="392"/>
          </a:xfrm>
        </p:grpSpPr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A6854306-DE8D-4D6C-A971-8B8F57DDB2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703A45CD-E92D-4D95-A00D-C368641A93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9" name="Picture 7">
              <a:extLst>
                <a:ext uri="{FF2B5EF4-FFF2-40B4-BE49-F238E27FC236}">
                  <a16:creationId xmlns:a16="http://schemas.microsoft.com/office/drawing/2014/main" id="{0F28F995-600C-443F-B6A8-08E6289BDA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10" name="Text Box 8">
            <a:extLst>
              <a:ext uri="{FF2B5EF4-FFF2-40B4-BE49-F238E27FC236}">
                <a16:creationId xmlns:a16="http://schemas.microsoft.com/office/drawing/2014/main" id="{24208674-11C7-48F9-9970-B3C2D37C6C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7604" y="1839327"/>
            <a:ext cx="7128792" cy="3425357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31788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228600" lvl="1" algn="ctr" eaLnBrk="0" hangingPunct="0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s-ES" sz="3200" b="1" dirty="0">
              <a:solidFill>
                <a:srgbClr val="860000"/>
              </a:solidFill>
              <a:latin typeface="Calibri" pitchFamily="34" charset="0"/>
              <a:ea typeface="Microsoft YaHei" panose="020B0503020204020204" pitchFamily="34" charset="-122"/>
            </a:endParaRPr>
          </a:p>
          <a:p>
            <a:pPr marL="228600" lvl="1" algn="ctr" eaLnBrk="0" hangingPunct="0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altLang="es-ES" sz="3200" b="1" dirty="0">
                <a:solidFill>
                  <a:srgbClr val="860000"/>
                </a:solidFill>
                <a:latin typeface="Calibri" pitchFamily="34" charset="0"/>
                <a:ea typeface="Microsoft YaHei" panose="020B0503020204020204" pitchFamily="34" charset="-122"/>
              </a:rPr>
              <a:t>CHECK THE ANNEX 7.3,PIM ON PROCUREMENT PROCEDURES TO BE HELD BY PRIVATE ENTITIES AND </a:t>
            </a:r>
            <a:r>
              <a:rPr lang="en-US" sz="3200" b="1" dirty="0">
                <a:solidFill>
                  <a:srgbClr val="860000"/>
                </a:solidFill>
                <a:latin typeface="Calibri" pitchFamily="34" charset="0"/>
                <a:ea typeface="Microsoft YaHei" panose="020B0503020204020204" pitchFamily="34" charset="-122"/>
              </a:rPr>
              <a:t>ANNEX 1, DMCS ON SPECIFIC PROCEDURES TO BE ENSURED AT NATIONAL LEVEL</a:t>
            </a:r>
            <a:endParaRPr lang="en-US" altLang="es-ES" sz="3200" b="1" dirty="0">
              <a:solidFill>
                <a:srgbClr val="860000"/>
              </a:solidFill>
              <a:latin typeface="Calibri" pitchFamily="34" charset="0"/>
              <a:ea typeface="Microsoft YaHei" panose="020B0503020204020204" pitchFamily="34" charset="-122"/>
            </a:endParaRPr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C0A25403-90F8-40D2-B684-0672C98664B6}"/>
              </a:ext>
            </a:extLst>
          </p:cNvPr>
          <p:cNvSpPr/>
          <p:nvPr/>
        </p:nvSpPr>
        <p:spPr>
          <a:xfrm>
            <a:off x="8399463" y="6381750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0325817-5D88-4565-99FE-5CFD12133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87907" y="6354230"/>
            <a:ext cx="2133600" cy="365125"/>
          </a:xfrm>
        </p:spPr>
        <p:txBody>
          <a:bodyPr/>
          <a:lstStyle/>
          <a:p>
            <a:pPr>
              <a:defRPr/>
            </a:pPr>
            <a:fld id="{C58343EA-1051-4E15-9124-93FD0C37B076}" type="slidenum">
              <a:rPr lang="it-IT" sz="1000" b="1" smtClean="0">
                <a:solidFill>
                  <a:schemeClr val="bg1"/>
                </a:solidFill>
              </a:rPr>
              <a:pPr>
                <a:defRPr/>
              </a:pPr>
              <a:t>24</a:t>
            </a:fld>
            <a:endParaRPr lang="it-IT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8969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"/>
          <p:cNvSpPr txBox="1">
            <a:spLocks noChangeArrowheads="1"/>
          </p:cNvSpPr>
          <p:nvPr/>
        </p:nvSpPr>
        <p:spPr bwMode="auto">
          <a:xfrm>
            <a:off x="293202" y="752180"/>
            <a:ext cx="8424862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SzPct val="100000"/>
            </a:pPr>
            <a:r>
              <a:rPr lang="en-US" altLang="es-ES" sz="3200" b="1" dirty="0">
                <a:solidFill>
                  <a:srgbClr val="860000"/>
                </a:solidFill>
                <a:latin typeface="Calibri" panose="020F0502020204030204" pitchFamily="34" charset="0"/>
              </a:rPr>
              <a:t>5. External Services </a:t>
            </a:r>
          </a:p>
        </p:txBody>
      </p:sp>
      <p:sp>
        <p:nvSpPr>
          <p:cNvPr id="15363" name="Oval 2"/>
          <p:cNvSpPr>
            <a:spLocks noChangeArrowheads="1"/>
          </p:cNvSpPr>
          <p:nvPr/>
        </p:nvSpPr>
        <p:spPr bwMode="auto">
          <a:xfrm>
            <a:off x="8399463" y="6381750"/>
            <a:ext cx="287337" cy="287338"/>
          </a:xfrm>
          <a:prstGeom prst="ellipse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SzPct val="100000"/>
            </a:pPr>
            <a:fld id="{DFBDC1F6-44FC-41E9-AAFC-2E235E0225F4}" type="slidenum">
              <a:rPr lang="it-IT" altLang="es-ES" sz="1000" b="1">
                <a:solidFill>
                  <a:srgbClr val="FFFFFF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25</a:t>
            </a:fld>
            <a:endParaRPr lang="it-IT" altLang="es-ES" sz="10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15365" name="Group 4"/>
          <p:cNvGrpSpPr>
            <a:grpSpLocks/>
          </p:cNvGrpSpPr>
          <p:nvPr/>
        </p:nvGrpSpPr>
        <p:grpSpPr bwMode="auto">
          <a:xfrm>
            <a:off x="5651500" y="5567363"/>
            <a:ext cx="2959100" cy="622300"/>
            <a:chOff x="3560" y="3507"/>
            <a:chExt cx="1864" cy="392"/>
          </a:xfrm>
        </p:grpSpPr>
        <p:pic>
          <p:nvPicPr>
            <p:cNvPr id="15367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5368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5369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184458" y="1691822"/>
            <a:ext cx="8642350" cy="3033321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31788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11113" indent="0" algn="just" eaLnBrk="1" hangingPunct="1">
              <a:lnSpc>
                <a:spcPct val="80000"/>
              </a:lnSpc>
              <a:spcBef>
                <a:spcPts val="625"/>
              </a:spcBef>
              <a:buClr>
                <a:srgbClr val="000000"/>
              </a:buClr>
              <a:buSzPct val="100000"/>
              <a:defRPr/>
            </a:pPr>
            <a:r>
              <a:rPr lang="en-US" sz="2500" dirty="0">
                <a:latin typeface="Calibri" panose="020F0502020204030204" pitchFamily="34" charset="0"/>
              </a:rPr>
              <a:t>External service providers who are subcontracted to carry out certain tasks/activities linked to delivery of the project (e.g. external expenditures verification, studies, information and dissemination activities, short-term equipment rental for events </a:t>
            </a:r>
            <a:r>
              <a:rPr lang="en-US" sz="2500" dirty="0" err="1">
                <a:latin typeface="Calibri" panose="020F0502020204030204" pitchFamily="34" charset="0"/>
              </a:rPr>
              <a:t>organisation</a:t>
            </a:r>
            <a:r>
              <a:rPr lang="en-US" sz="2500" dirty="0">
                <a:latin typeface="Calibri" panose="020F0502020204030204" pitchFamily="34" charset="0"/>
              </a:rPr>
              <a:t>, evaluations, translation, etc.) and financial services costs such as the cost of bank transfers and financial guarantees. </a:t>
            </a:r>
            <a:endParaRPr lang="en-GB" altLang="es-ES" sz="25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3921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">
            <a:extLst>
              <a:ext uri="{FF2B5EF4-FFF2-40B4-BE49-F238E27FC236}">
                <a16:creationId xmlns:a16="http://schemas.microsoft.com/office/drawing/2014/main" id="{25D6A606-3FDD-4282-AF36-0DB7590B7A65}"/>
              </a:ext>
            </a:extLst>
          </p:cNvPr>
          <p:cNvGrpSpPr>
            <a:grpSpLocks/>
          </p:cNvGrpSpPr>
          <p:nvPr/>
        </p:nvGrpSpPr>
        <p:grpSpPr bwMode="auto">
          <a:xfrm>
            <a:off x="5651500" y="5567363"/>
            <a:ext cx="2959100" cy="622300"/>
            <a:chOff x="3560" y="3507"/>
            <a:chExt cx="1864" cy="392"/>
          </a:xfrm>
        </p:grpSpPr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A6854306-DE8D-4D6C-A971-8B8F57DDB2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703A45CD-E92D-4D95-A00D-C368641A93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9" name="Picture 7">
              <a:extLst>
                <a:ext uri="{FF2B5EF4-FFF2-40B4-BE49-F238E27FC236}">
                  <a16:creationId xmlns:a16="http://schemas.microsoft.com/office/drawing/2014/main" id="{0F28F995-600C-443F-B6A8-08E6289BDA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10" name="Text Box 8">
            <a:extLst>
              <a:ext uri="{FF2B5EF4-FFF2-40B4-BE49-F238E27FC236}">
                <a16:creationId xmlns:a16="http://schemas.microsoft.com/office/drawing/2014/main" id="{24208674-11C7-48F9-9970-B3C2D37C6C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7604" y="2890045"/>
            <a:ext cx="7128792" cy="1505978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31788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228600" lvl="1" algn="ctr" eaLnBrk="0" hangingPunct="0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altLang="es-ES" sz="3200" b="1" dirty="0">
                <a:solidFill>
                  <a:srgbClr val="860000"/>
                </a:solidFill>
                <a:latin typeface="Calibri" pitchFamily="34" charset="0"/>
                <a:ea typeface="Microsoft YaHei" panose="020B0503020204020204" pitchFamily="34" charset="-122"/>
              </a:rPr>
              <a:t>BEAR IN MIND THE DIFFERENCES BETWEEN HR AND EXTERNAL EXPERTS!</a:t>
            </a:r>
          </a:p>
          <a:p>
            <a:pPr marL="228600" lvl="1" algn="ctr" eaLnBrk="0" hangingPunct="0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altLang="es-ES" sz="3200" b="1" dirty="0">
                <a:solidFill>
                  <a:srgbClr val="860000"/>
                </a:solidFill>
                <a:latin typeface="Calibri" pitchFamily="34" charset="0"/>
                <a:ea typeface="Microsoft YaHei" panose="020B0503020204020204" pitchFamily="34" charset="-122"/>
              </a:rPr>
              <a:t>(PIM, CH 7)</a:t>
            </a:r>
          </a:p>
        </p:txBody>
      </p:sp>
      <p:pic>
        <p:nvPicPr>
          <p:cNvPr id="5124" name="Picture 4" descr="Finestra Di Dialogo, Punta, Consigli">
            <a:extLst>
              <a:ext uri="{FF2B5EF4-FFF2-40B4-BE49-F238E27FC236}">
                <a16:creationId xmlns:a16="http://schemas.microsoft.com/office/drawing/2014/main" id="{68154FC3-A3C7-43D1-B9BB-4B39D1DB2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36525"/>
            <a:ext cx="3445824" cy="245614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vale 10">
            <a:extLst>
              <a:ext uri="{FF2B5EF4-FFF2-40B4-BE49-F238E27FC236}">
                <a16:creationId xmlns:a16="http://schemas.microsoft.com/office/drawing/2014/main" id="{4E086D9F-569F-4223-A1F1-F4CB0FC5DF0A}"/>
              </a:ext>
            </a:extLst>
          </p:cNvPr>
          <p:cNvSpPr/>
          <p:nvPr/>
        </p:nvSpPr>
        <p:spPr>
          <a:xfrm>
            <a:off x="8399463" y="6381750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0325817-5D88-4565-99FE-5CFD12133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8343EA-1051-4E15-9124-93FD0C37B076}" type="slidenum">
              <a:rPr lang="it-IT" sz="1000" b="1" smtClean="0">
                <a:solidFill>
                  <a:schemeClr val="bg1"/>
                </a:solidFill>
              </a:rPr>
              <a:pPr>
                <a:defRPr/>
              </a:pPr>
              <a:t>26</a:t>
            </a:fld>
            <a:endParaRPr lang="it-IT" sz="1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1309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"/>
          <p:cNvSpPr txBox="1">
            <a:spLocks noChangeArrowheads="1"/>
          </p:cNvSpPr>
          <p:nvPr/>
        </p:nvSpPr>
        <p:spPr bwMode="auto">
          <a:xfrm>
            <a:off x="468313" y="403225"/>
            <a:ext cx="8424862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SzPct val="100000"/>
            </a:pPr>
            <a:r>
              <a:rPr lang="en-US" altLang="es-ES" sz="3200" b="1" dirty="0">
                <a:solidFill>
                  <a:srgbClr val="860000"/>
                </a:solidFill>
                <a:latin typeface="Calibri" panose="020F0502020204030204" pitchFamily="34" charset="0"/>
              </a:rPr>
              <a:t>6. Other Costs</a:t>
            </a:r>
          </a:p>
        </p:txBody>
      </p:sp>
      <p:sp>
        <p:nvSpPr>
          <p:cNvPr id="16387" name="Oval 2"/>
          <p:cNvSpPr>
            <a:spLocks noChangeArrowheads="1"/>
          </p:cNvSpPr>
          <p:nvPr/>
        </p:nvSpPr>
        <p:spPr bwMode="auto">
          <a:xfrm>
            <a:off x="8399463" y="6381750"/>
            <a:ext cx="287337" cy="287338"/>
          </a:xfrm>
          <a:prstGeom prst="ellipse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SzPct val="100000"/>
            </a:pPr>
            <a:fld id="{3DFE9A3B-5EB0-463E-B9D4-4E0DD5D50DB5}" type="slidenum">
              <a:rPr lang="it-IT" altLang="es-ES" sz="1000" b="1">
                <a:solidFill>
                  <a:srgbClr val="FFFFFF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27</a:t>
            </a:fld>
            <a:endParaRPr lang="it-IT" altLang="es-ES" sz="10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16389" name="Group 4"/>
          <p:cNvGrpSpPr>
            <a:grpSpLocks/>
          </p:cNvGrpSpPr>
          <p:nvPr/>
        </p:nvGrpSpPr>
        <p:grpSpPr bwMode="auto">
          <a:xfrm>
            <a:off x="5651500" y="5567363"/>
            <a:ext cx="2959100" cy="622300"/>
            <a:chOff x="3560" y="3507"/>
            <a:chExt cx="1864" cy="392"/>
          </a:xfrm>
        </p:grpSpPr>
        <p:pic>
          <p:nvPicPr>
            <p:cNvPr id="16391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6392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6393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359569" y="1365912"/>
            <a:ext cx="8642350" cy="2808535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31788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11113" indent="0" algn="ctr" eaLnBrk="1" hangingPunct="1">
              <a:lnSpc>
                <a:spcPct val="90000"/>
              </a:lnSpc>
              <a:spcBef>
                <a:spcPts val="625"/>
              </a:spcBef>
              <a:buClr>
                <a:srgbClr val="000000"/>
              </a:buClr>
              <a:buSzPct val="100000"/>
              <a:defRPr/>
            </a:pPr>
            <a:endParaRPr lang="en-US" altLang="es-ES" sz="2500" b="1" dirty="0">
              <a:latin typeface="Calibri" panose="020F0502020204030204" pitchFamily="34" charset="0"/>
            </a:endParaRPr>
          </a:p>
          <a:p>
            <a:pPr marL="11113" indent="0" algn="ctr" eaLnBrk="1" hangingPunct="1">
              <a:lnSpc>
                <a:spcPct val="90000"/>
              </a:lnSpc>
              <a:spcBef>
                <a:spcPts val="625"/>
              </a:spcBef>
              <a:buClr>
                <a:srgbClr val="000000"/>
              </a:buClr>
              <a:buSzPct val="100000"/>
              <a:defRPr/>
            </a:pPr>
            <a:r>
              <a:rPr lang="en-US" altLang="es-ES" sz="2500" b="1" dirty="0">
                <a:latin typeface="Calibri" panose="020F0502020204030204" pitchFamily="34" charset="0"/>
              </a:rPr>
              <a:t>Sub-grants: </a:t>
            </a:r>
            <a:r>
              <a:rPr lang="en-US" altLang="es-ES" sz="2500" dirty="0">
                <a:latin typeface="Calibri" panose="020F0502020204030204" pitchFamily="34" charset="0"/>
              </a:rPr>
              <a:t>financial support to third parties (also physical persons) to be involved in the implementation of some project activities and </a:t>
            </a:r>
            <a:r>
              <a:rPr lang="en-US" altLang="es-ES" sz="2500" b="1" dirty="0">
                <a:latin typeface="Calibri" panose="020F0502020204030204" pitchFamily="34" charset="0"/>
              </a:rPr>
              <a:t>only if duly justified and explained in the E-form.</a:t>
            </a:r>
          </a:p>
          <a:p>
            <a:pPr marL="11113" indent="0" eaLnBrk="1" hangingPunct="1">
              <a:lnSpc>
                <a:spcPct val="90000"/>
              </a:lnSpc>
              <a:spcBef>
                <a:spcPts val="625"/>
              </a:spcBef>
              <a:buClr>
                <a:srgbClr val="000000"/>
              </a:buClr>
              <a:buSzPct val="100000"/>
              <a:defRPr/>
            </a:pPr>
            <a:endParaRPr lang="en-US" altLang="es-ES" sz="2500" u="sng" dirty="0">
              <a:latin typeface="Calibri" panose="020F0502020204030204" pitchFamily="34" charset="0"/>
            </a:endParaRPr>
          </a:p>
          <a:p>
            <a:pPr marL="354013" indent="-342900" eaLnBrk="1" hangingPunct="1">
              <a:lnSpc>
                <a:spcPct val="90000"/>
              </a:lnSpc>
              <a:spcBef>
                <a:spcPts val="625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altLang="es-ES" sz="2500" u="sng" dirty="0">
                <a:latin typeface="Calibri" panose="020F0502020204030204" pitchFamily="34" charset="0"/>
              </a:rPr>
              <a:t>Max. 60.000 euro </a:t>
            </a:r>
            <a:r>
              <a:rPr lang="en-US" altLang="es-ES" sz="2500" dirty="0">
                <a:latin typeface="Calibri" panose="020F0502020204030204" pitchFamily="34" charset="0"/>
              </a:rPr>
              <a:t>per sub-grantee</a:t>
            </a:r>
          </a:p>
        </p:txBody>
      </p:sp>
    </p:spTree>
    <p:extLst>
      <p:ext uri="{BB962C8B-B14F-4D97-AF65-F5344CB8AC3E}">
        <p14:creationId xmlns:p14="http://schemas.microsoft.com/office/powerpoint/2010/main" val="17033128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Oval 2"/>
          <p:cNvSpPr>
            <a:spLocks noChangeArrowheads="1"/>
          </p:cNvSpPr>
          <p:nvPr/>
        </p:nvSpPr>
        <p:spPr bwMode="auto">
          <a:xfrm>
            <a:off x="8399463" y="6381750"/>
            <a:ext cx="287337" cy="287338"/>
          </a:xfrm>
          <a:prstGeom prst="ellipse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SzPct val="100000"/>
            </a:pPr>
            <a:fld id="{0CD9294F-5381-42F0-87E5-9E91112E615D}" type="slidenum">
              <a:rPr lang="it-IT" altLang="es-ES" sz="1000" b="1">
                <a:solidFill>
                  <a:srgbClr val="FFFFFF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28</a:t>
            </a:fld>
            <a:endParaRPr lang="it-IT" altLang="es-ES" sz="10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7173" name="Group 4"/>
          <p:cNvGrpSpPr>
            <a:grpSpLocks/>
          </p:cNvGrpSpPr>
          <p:nvPr/>
        </p:nvGrpSpPr>
        <p:grpSpPr bwMode="auto">
          <a:xfrm>
            <a:off x="5651500" y="5567363"/>
            <a:ext cx="2959100" cy="622300"/>
            <a:chOff x="3560" y="3507"/>
            <a:chExt cx="1864" cy="392"/>
          </a:xfrm>
        </p:grpSpPr>
        <p:pic>
          <p:nvPicPr>
            <p:cNvPr id="7175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7176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7177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14" name="Text Box 8">
            <a:extLst>
              <a:ext uri="{FF2B5EF4-FFF2-40B4-BE49-F238E27FC236}">
                <a16:creationId xmlns:a16="http://schemas.microsoft.com/office/drawing/2014/main" id="{73DEABDC-6236-4250-A56A-094BD0F45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6650" y="2886298"/>
            <a:ext cx="7262813" cy="1480708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31788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11113" algn="ctr" eaLnBrk="1" hangingPunct="1">
              <a:spcBef>
                <a:spcPts val="800"/>
              </a:spcBef>
              <a:buSzPct val="100000"/>
              <a:tabLst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8428038" algn="l"/>
                <a:tab pos="8877300" algn="l"/>
                <a:tab pos="9326563" algn="l"/>
              </a:tabLst>
              <a:defRPr/>
            </a:pPr>
            <a:r>
              <a:rPr lang="en-US" altLang="es-ES" sz="2900" b="1" dirty="0">
                <a:latin typeface="Calibri" panose="020F0502020204030204" pitchFamily="34" charset="0"/>
              </a:rPr>
              <a:t>New version of the Handbook for Subgrants (March, 2021) published on the </a:t>
            </a:r>
            <a:r>
              <a:rPr lang="en-US" altLang="es-ES" sz="2900" b="1" dirty="0" err="1">
                <a:latin typeface="Calibri" panose="020F0502020204030204" pitchFamily="34" charset="0"/>
              </a:rPr>
              <a:t>Programme</a:t>
            </a:r>
            <a:r>
              <a:rPr lang="en-US" altLang="es-ES" sz="2900" b="1" dirty="0">
                <a:latin typeface="Calibri" panose="020F0502020204030204" pitchFamily="34" charset="0"/>
              </a:rPr>
              <a:t> website!</a:t>
            </a:r>
            <a:endParaRPr lang="en-US" altLang="es-ES" sz="2900" dirty="0">
              <a:latin typeface="Calibri" panose="020F0502020204030204" pitchFamily="34" charset="0"/>
            </a:endParaRPr>
          </a:p>
        </p:txBody>
      </p:sp>
      <p:pic>
        <p:nvPicPr>
          <p:cNvPr id="10" name="Immagine 9" descr="Immagine che contiene testo&#10;&#10;Descrizione generata automaticamente">
            <a:extLst>
              <a:ext uri="{FF2B5EF4-FFF2-40B4-BE49-F238E27FC236}">
                <a16:creationId xmlns:a16="http://schemas.microsoft.com/office/drawing/2014/main" id="{CB6249B3-4792-47A6-855D-44F14EA23F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04" y="0"/>
            <a:ext cx="4003040" cy="148070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4565570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3" name="Gruppo 14"/>
          <p:cNvGrpSpPr>
            <a:grpSpLocks noChangeAspect="1"/>
          </p:cNvGrpSpPr>
          <p:nvPr/>
        </p:nvGrpSpPr>
        <p:grpSpPr bwMode="auto">
          <a:xfrm>
            <a:off x="6372225" y="5732463"/>
            <a:ext cx="2362200" cy="504825"/>
            <a:chOff x="3517180" y="0"/>
            <a:chExt cx="6619503" cy="1412875"/>
          </a:xfrm>
        </p:grpSpPr>
        <p:pic>
          <p:nvPicPr>
            <p:cNvPr id="20486" name="Picture 2" descr="head_2_EN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0" t="33377" r="46571"/>
            <a:stretch>
              <a:fillRect/>
            </a:stretch>
          </p:blipFill>
          <p:spPr bwMode="auto">
            <a:xfrm>
              <a:off x="6084168" y="0"/>
              <a:ext cx="1431925" cy="141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7" name="Immagine 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8" r="11214"/>
            <a:stretch>
              <a:fillRect/>
            </a:stretch>
          </p:blipFill>
          <p:spPr bwMode="auto">
            <a:xfrm>
              <a:off x="3517180" y="0"/>
              <a:ext cx="2566988" cy="1303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8" name="Immagine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343" y="209454"/>
              <a:ext cx="2468340" cy="1046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322138" y="579835"/>
            <a:ext cx="8642350" cy="1200329"/>
          </a:xfrm>
          <a:prstGeom prst="rect">
            <a:avLst/>
          </a:prstGeom>
          <a:solidFill>
            <a:schemeClr val="bg1">
              <a:lumMod val="95000"/>
              <a:alpha val="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3600" b="1" dirty="0">
                <a:solidFill>
                  <a:srgbClr val="860000"/>
                </a:solidFill>
                <a:latin typeface="Calibri" pitchFamily="34" charset="0"/>
              </a:rPr>
              <a:t>Indirect costs: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3600" b="1" dirty="0">
                <a:solidFill>
                  <a:srgbClr val="860000"/>
                </a:solidFill>
                <a:latin typeface="Calibri" pitchFamily="34" charset="0"/>
              </a:rPr>
              <a:t>Administrative costs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50825" y="1993701"/>
            <a:ext cx="8713663" cy="3890243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31788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11113" indent="0" eaLnBrk="1" hangingPunct="1">
              <a:lnSpc>
                <a:spcPct val="90000"/>
              </a:lnSpc>
              <a:spcBef>
                <a:spcPts val="625"/>
              </a:spcBef>
              <a:buClr>
                <a:srgbClr val="000000"/>
              </a:buClr>
              <a:buSzPct val="100000"/>
              <a:defRPr/>
            </a:pPr>
            <a:r>
              <a:rPr lang="en-US" sz="2400" b="1" dirty="0">
                <a:solidFill>
                  <a:srgbClr val="860000"/>
                </a:solidFill>
                <a:latin typeface="Calibri" pitchFamily="34" charset="0"/>
                <a:cs typeface="Arial" charset="0"/>
              </a:rPr>
              <a:t>Administrative costs</a:t>
            </a:r>
            <a:r>
              <a:rPr lang="en-US" sz="2400" dirty="0">
                <a:latin typeface="Calibri" panose="020F0502020204030204" pitchFamily="34" charset="0"/>
              </a:rPr>
              <a:t>: </a:t>
            </a:r>
            <a:r>
              <a:rPr lang="en-US" sz="2500" dirty="0">
                <a:latin typeface="Calibri" panose="020F0502020204030204" pitchFamily="34" charset="0"/>
              </a:rPr>
              <a:t>indirect costs incurred by the Lead Beneficiary and its partners. </a:t>
            </a:r>
          </a:p>
          <a:p>
            <a:pPr marL="354013" indent="-342900" eaLnBrk="1" hangingPunct="1">
              <a:lnSpc>
                <a:spcPct val="90000"/>
              </a:lnSpc>
              <a:spcBef>
                <a:spcPts val="625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sz="2500" dirty="0">
                <a:latin typeface="Calibri" panose="020F0502020204030204" pitchFamily="34" charset="0"/>
              </a:rPr>
              <a:t>Eligible for flat rate funding, up to a maximum of 7% for each partner direct costs excluding infrastructures costs as resulting from the “administrative cost calculation file” submitted with the e-form. </a:t>
            </a:r>
          </a:p>
          <a:p>
            <a:pPr marL="354013" indent="-342900" eaLnBrk="1" hangingPunct="1">
              <a:lnSpc>
                <a:spcPct val="90000"/>
              </a:lnSpc>
              <a:spcBef>
                <a:spcPts val="625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sz="2500" dirty="0">
                <a:latin typeface="Calibri" panose="020F0502020204030204" pitchFamily="34" charset="0"/>
              </a:rPr>
              <a:t>No supporting documents have to be produced to justify these costs during reporting. </a:t>
            </a:r>
          </a:p>
          <a:p>
            <a:pPr marL="354013" indent="-342900" eaLnBrk="1" hangingPunct="1">
              <a:lnSpc>
                <a:spcPct val="90000"/>
              </a:lnSpc>
              <a:spcBef>
                <a:spcPts val="625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sz="2500" dirty="0">
                <a:latin typeface="Calibri" panose="020F0502020204030204" pitchFamily="34" charset="0"/>
              </a:rPr>
              <a:t>Administrative costs are not eligible if the LB / partner has received an “operating grant ” financed by the EC.</a:t>
            </a:r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8018A1BA-6CA6-4B7E-85B2-A46ADD90A72A}"/>
              </a:ext>
            </a:extLst>
          </p:cNvPr>
          <p:cNvSpPr/>
          <p:nvPr/>
        </p:nvSpPr>
        <p:spPr>
          <a:xfrm>
            <a:off x="8399463" y="6381750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0482" name="Segnaposto numero diapositiva 2"/>
          <p:cNvSpPr>
            <a:spLocks noGrp="1"/>
          </p:cNvSpPr>
          <p:nvPr>
            <p:ph type="sldNum" sz="quarter" idx="11"/>
          </p:nvPr>
        </p:nvSpPr>
        <p:spPr>
          <a:xfrm>
            <a:off x="6588224" y="6356350"/>
            <a:ext cx="2098576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/>
            <a:fld id="{70535A9B-0F54-4B88-879C-899B7FD54CAB}" type="slidenum">
              <a:rPr lang="it-IT" altLang="en-US" sz="1000" b="1">
                <a:latin typeface="+mj-lt"/>
              </a:rPr>
              <a:pPr algn="r"/>
              <a:t>29</a:t>
            </a:fld>
            <a:endParaRPr lang="it-IT" altLang="en-US" sz="1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08624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"/>
          <p:cNvSpPr txBox="1">
            <a:spLocks noChangeArrowheads="1"/>
          </p:cNvSpPr>
          <p:nvPr/>
        </p:nvSpPr>
        <p:spPr bwMode="auto">
          <a:xfrm>
            <a:off x="399728" y="2589282"/>
            <a:ext cx="8287072" cy="1224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en-US" altLang="es-ES" sz="3600" b="1" dirty="0">
                <a:solidFill>
                  <a:srgbClr val="860000"/>
                </a:solidFill>
                <a:latin typeface="Calibri" panose="020F0502020204030204" pitchFamily="34" charset="0"/>
              </a:rPr>
              <a:t>GENERAL RULES ON ELIGIBILITY OF EXPENSENS</a:t>
            </a:r>
          </a:p>
        </p:txBody>
      </p:sp>
      <p:sp>
        <p:nvSpPr>
          <p:cNvPr id="4099" name="Oval 2"/>
          <p:cNvSpPr>
            <a:spLocks noChangeArrowheads="1"/>
          </p:cNvSpPr>
          <p:nvPr/>
        </p:nvSpPr>
        <p:spPr bwMode="auto">
          <a:xfrm>
            <a:off x="8399463" y="6381750"/>
            <a:ext cx="287337" cy="287338"/>
          </a:xfrm>
          <a:prstGeom prst="ellipse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SzPct val="100000"/>
            </a:pPr>
            <a:fld id="{C4A698E5-E66F-4DBB-A20F-290E330D11CE}" type="slidenum">
              <a:rPr lang="it-IT" altLang="es-ES" sz="1000" b="1">
                <a:solidFill>
                  <a:srgbClr val="FFFFFF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3</a:t>
            </a:fld>
            <a:endParaRPr lang="it-IT" altLang="es-ES" sz="10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4101" name="Group 4"/>
          <p:cNvGrpSpPr>
            <a:grpSpLocks/>
          </p:cNvGrpSpPr>
          <p:nvPr/>
        </p:nvGrpSpPr>
        <p:grpSpPr bwMode="auto">
          <a:xfrm>
            <a:off x="5651500" y="5567363"/>
            <a:ext cx="2959100" cy="622300"/>
            <a:chOff x="3560" y="3507"/>
            <a:chExt cx="1864" cy="392"/>
          </a:xfrm>
        </p:grpSpPr>
        <p:pic>
          <p:nvPicPr>
            <p:cNvPr id="4102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4103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4104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071575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0325817-5D88-4565-99FE-5CFD12133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8343EA-1051-4E15-9124-93FD0C37B076}" type="slidenum">
              <a:rPr lang="it-IT" smtClean="0"/>
              <a:pPr>
                <a:defRPr/>
              </a:pPr>
              <a:t>30</a:t>
            </a:fld>
            <a:endParaRPr lang="it-IT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25D6A606-3FDD-4282-AF36-0DB7590B7A65}"/>
              </a:ext>
            </a:extLst>
          </p:cNvPr>
          <p:cNvGrpSpPr>
            <a:grpSpLocks/>
          </p:cNvGrpSpPr>
          <p:nvPr/>
        </p:nvGrpSpPr>
        <p:grpSpPr bwMode="auto">
          <a:xfrm>
            <a:off x="5651500" y="5567363"/>
            <a:ext cx="2959100" cy="622300"/>
            <a:chOff x="3560" y="3507"/>
            <a:chExt cx="1864" cy="392"/>
          </a:xfrm>
        </p:grpSpPr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A6854306-DE8D-4D6C-A971-8B8F57DDB2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703A45CD-E92D-4D95-A00D-C368641A93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9" name="Picture 7">
              <a:extLst>
                <a:ext uri="{FF2B5EF4-FFF2-40B4-BE49-F238E27FC236}">
                  <a16:creationId xmlns:a16="http://schemas.microsoft.com/office/drawing/2014/main" id="{0F28F995-600C-443F-B6A8-08E6289BDA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10" name="Text Box 8">
            <a:extLst>
              <a:ext uri="{FF2B5EF4-FFF2-40B4-BE49-F238E27FC236}">
                <a16:creationId xmlns:a16="http://schemas.microsoft.com/office/drawing/2014/main" id="{24208674-11C7-48F9-9970-B3C2D37C6C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7" y="1988840"/>
            <a:ext cx="8215064" cy="3434062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31788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228600" lvl="1" algn="ctr" eaLnBrk="0" hangingPunct="0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altLang="es-ES" sz="3200" b="1" dirty="0">
                <a:solidFill>
                  <a:srgbClr val="860000"/>
                </a:solidFill>
                <a:latin typeface="Calibri" pitchFamily="34" charset="0"/>
                <a:ea typeface="Microsoft YaHei" panose="020B0503020204020204" pitchFamily="34" charset="-122"/>
              </a:rPr>
              <a:t>What is an operating grant?</a:t>
            </a:r>
          </a:p>
          <a:p>
            <a:pPr marL="228600" lvl="1" algn="ctr" eaLnBrk="0" hangingPunct="0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1000" b="1" dirty="0">
              <a:solidFill>
                <a:srgbClr val="860000"/>
              </a:solidFill>
              <a:latin typeface="Calibri" pitchFamily="34" charset="0"/>
              <a:ea typeface="Microsoft YaHei" panose="020B0503020204020204" pitchFamily="34" charset="-122"/>
            </a:endParaRPr>
          </a:p>
          <a:p>
            <a:pPr marL="228600" lvl="1" algn="ctr" eaLnBrk="0" hangingPunct="0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3200" b="1" dirty="0">
                <a:solidFill>
                  <a:srgbClr val="860000"/>
                </a:solidFill>
                <a:latin typeface="Calibri" pitchFamily="34" charset="0"/>
                <a:ea typeface="Microsoft YaHei" panose="020B0503020204020204" pitchFamily="34" charset="-122"/>
              </a:rPr>
              <a:t>A grant to finance the operating expenditures of a EU body that is pursuing a general European interest or an objective that forms part of a EU policy.</a:t>
            </a:r>
          </a:p>
          <a:p>
            <a:pPr marL="228600" lvl="1" algn="ctr" eaLnBrk="0" hangingPunct="0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s-ES" sz="1000" b="1" dirty="0">
              <a:solidFill>
                <a:srgbClr val="860000"/>
              </a:solidFill>
              <a:latin typeface="Calibri" pitchFamily="34" charset="0"/>
              <a:ea typeface="Microsoft YaHei" panose="020B0503020204020204" pitchFamily="34" charset="-122"/>
            </a:endParaRPr>
          </a:p>
          <a:p>
            <a:pPr marL="228600" lvl="1" algn="ctr" eaLnBrk="0" hangingPunct="0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altLang="es-ES" sz="3200" b="1" dirty="0">
                <a:solidFill>
                  <a:srgbClr val="860000"/>
                </a:solidFill>
                <a:latin typeface="Calibri" pitchFamily="34" charset="0"/>
                <a:ea typeface="Microsoft YaHei" panose="020B0503020204020204" pitchFamily="34" charset="-122"/>
              </a:rPr>
              <a:t>NO DOUBLE FUNDING!!</a:t>
            </a:r>
          </a:p>
        </p:txBody>
      </p:sp>
      <p:pic>
        <p:nvPicPr>
          <p:cNvPr id="5124" name="Picture 4" descr="Finestra Di Dialogo, Punta, Consigli">
            <a:extLst>
              <a:ext uri="{FF2B5EF4-FFF2-40B4-BE49-F238E27FC236}">
                <a16:creationId xmlns:a16="http://schemas.microsoft.com/office/drawing/2014/main" id="{68154FC3-A3C7-43D1-B9BB-4B39D1DB2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36525"/>
            <a:ext cx="3445824" cy="245614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vale 10">
            <a:extLst>
              <a:ext uri="{FF2B5EF4-FFF2-40B4-BE49-F238E27FC236}">
                <a16:creationId xmlns:a16="http://schemas.microsoft.com/office/drawing/2014/main" id="{39E9B014-C769-482D-8A2E-C44A3EB4CCEF}"/>
              </a:ext>
            </a:extLst>
          </p:cNvPr>
          <p:cNvSpPr/>
          <p:nvPr/>
        </p:nvSpPr>
        <p:spPr>
          <a:xfrm>
            <a:off x="8399463" y="6381750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2" name="Segnaposto numero diapositiva 2">
            <a:extLst>
              <a:ext uri="{FF2B5EF4-FFF2-40B4-BE49-F238E27FC236}">
                <a16:creationId xmlns:a16="http://schemas.microsoft.com/office/drawing/2014/main" id="{4665ACA8-8A5F-40F7-8C04-DE8C35F21EDB}"/>
              </a:ext>
            </a:extLst>
          </p:cNvPr>
          <p:cNvSpPr txBox="1">
            <a:spLocks/>
          </p:cNvSpPr>
          <p:nvPr/>
        </p:nvSpPr>
        <p:spPr>
          <a:xfrm>
            <a:off x="6588224" y="6356350"/>
            <a:ext cx="2098576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algn="ctr" rtl="0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kern="12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ern="12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ern="12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ern="12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ern="12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defRPr>
            </a:lvl5pPr>
            <a:lvl6pPr marL="2514600" indent="-228600" algn="l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ern="12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defRPr>
            </a:lvl6pPr>
            <a:lvl7pPr marL="2971800" indent="-228600" algn="l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ern="12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defRPr>
            </a:lvl7pPr>
            <a:lvl8pPr marL="3429000" indent="-228600" algn="l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ern="12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defRPr>
            </a:lvl8pPr>
            <a:lvl9pPr marL="3886200" indent="-228600" algn="l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ern="12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defRPr>
            </a:lvl9pPr>
          </a:lstStyle>
          <a:p>
            <a:pPr algn="r"/>
            <a:fld id="{70535A9B-0F54-4B88-879C-899B7FD54CAB}" type="slidenum">
              <a:rPr lang="it-IT" altLang="en-US" sz="1000" b="1" smtClean="0">
                <a:latin typeface="+mj-lt"/>
              </a:rPr>
              <a:pPr algn="r"/>
              <a:t>30</a:t>
            </a:fld>
            <a:endParaRPr lang="it-IT" altLang="en-US" sz="1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433671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3" name="Gruppo 14"/>
          <p:cNvGrpSpPr>
            <a:grpSpLocks noChangeAspect="1"/>
          </p:cNvGrpSpPr>
          <p:nvPr/>
        </p:nvGrpSpPr>
        <p:grpSpPr bwMode="auto">
          <a:xfrm>
            <a:off x="6372225" y="5732463"/>
            <a:ext cx="2362200" cy="504825"/>
            <a:chOff x="3517180" y="0"/>
            <a:chExt cx="6619503" cy="1412875"/>
          </a:xfrm>
        </p:grpSpPr>
        <p:pic>
          <p:nvPicPr>
            <p:cNvPr id="20486" name="Picture 2" descr="head_2_EN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0" t="33377" r="46571"/>
            <a:stretch>
              <a:fillRect/>
            </a:stretch>
          </p:blipFill>
          <p:spPr bwMode="auto">
            <a:xfrm>
              <a:off x="6084168" y="0"/>
              <a:ext cx="1431925" cy="141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7" name="Immagine 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8" r="11214"/>
            <a:stretch>
              <a:fillRect/>
            </a:stretch>
          </p:blipFill>
          <p:spPr bwMode="auto">
            <a:xfrm>
              <a:off x="3517180" y="0"/>
              <a:ext cx="2566988" cy="1303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8" name="Immagine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343" y="209454"/>
              <a:ext cx="2468340" cy="1046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291569" y="704636"/>
            <a:ext cx="8642350" cy="1200329"/>
          </a:xfrm>
          <a:prstGeom prst="rect">
            <a:avLst/>
          </a:prstGeom>
          <a:solidFill>
            <a:schemeClr val="bg1">
              <a:lumMod val="95000"/>
              <a:alpha val="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3600" b="1" dirty="0">
                <a:solidFill>
                  <a:srgbClr val="860000"/>
                </a:solidFill>
                <a:latin typeface="Calibri" pitchFamily="34" charset="0"/>
              </a:rPr>
              <a:t>Indirect costs: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3600" b="1" dirty="0">
                <a:solidFill>
                  <a:srgbClr val="860000"/>
                </a:solidFill>
                <a:latin typeface="Calibri" pitchFamily="34" charset="0"/>
              </a:rPr>
              <a:t>Contingency Reserve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57041" y="2278909"/>
            <a:ext cx="8713663" cy="3528393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31788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11113" indent="0" eaLnBrk="1" hangingPunct="1">
              <a:lnSpc>
                <a:spcPct val="90000"/>
              </a:lnSpc>
              <a:spcBef>
                <a:spcPts val="625"/>
              </a:spcBef>
              <a:buClr>
                <a:srgbClr val="000000"/>
              </a:buClr>
              <a:buSzPct val="100000"/>
              <a:defRPr/>
            </a:pPr>
            <a:r>
              <a:rPr lang="en-US" sz="2400" b="1" dirty="0">
                <a:solidFill>
                  <a:srgbClr val="860000"/>
                </a:solidFill>
                <a:latin typeface="Calibri" pitchFamily="34" charset="0"/>
                <a:cs typeface="Arial" charset="0"/>
              </a:rPr>
              <a:t>Contingency Reserve</a:t>
            </a:r>
            <a:r>
              <a:rPr lang="en-US" sz="2400" dirty="0">
                <a:latin typeface="Calibri" panose="020F0502020204030204" pitchFamily="34" charset="0"/>
              </a:rPr>
              <a:t>: </a:t>
            </a:r>
            <a:r>
              <a:rPr lang="en-US" sz="2500" dirty="0">
                <a:latin typeface="Calibri" panose="020F0502020204030204" pitchFamily="34" charset="0"/>
              </a:rPr>
              <a:t>not exceeding 3% of the direct eligible budgeted costs. </a:t>
            </a:r>
          </a:p>
          <a:p>
            <a:pPr marL="354013" indent="-342900">
              <a:lnSpc>
                <a:spcPct val="90000"/>
              </a:lnSpc>
              <a:spcBef>
                <a:spcPts val="625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sz="2500" dirty="0">
                <a:latin typeface="Calibri" panose="020F0502020204030204" pitchFamily="34" charset="0"/>
              </a:rPr>
              <a:t>It can only be used with the prior written authorization of the MA</a:t>
            </a:r>
          </a:p>
          <a:p>
            <a:pPr marL="354013" indent="-342900">
              <a:lnSpc>
                <a:spcPct val="90000"/>
              </a:lnSpc>
              <a:spcBef>
                <a:spcPts val="625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sz="2500" dirty="0">
                <a:latin typeface="Calibri" panose="020F0502020204030204" pitchFamily="34" charset="0"/>
              </a:rPr>
              <a:t>evidence of the unforeseen circumstances which led the project to request the use of the contingency reserve</a:t>
            </a:r>
          </a:p>
          <a:p>
            <a:pPr marL="354013" indent="-342900">
              <a:lnSpc>
                <a:spcPct val="90000"/>
              </a:lnSpc>
              <a:spcBef>
                <a:spcPts val="625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sz="2500" dirty="0">
                <a:latin typeface="Calibri" panose="020F0502020204030204" pitchFamily="34" charset="0"/>
              </a:rPr>
              <a:t>the request must contain the type of cost to be covered, any justification on its calculation as well as the number of partners which will need to use it</a:t>
            </a:r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192D3ECF-AA5F-4C44-95A3-CD7D35C2700C}"/>
              </a:ext>
            </a:extLst>
          </p:cNvPr>
          <p:cNvSpPr/>
          <p:nvPr/>
        </p:nvSpPr>
        <p:spPr>
          <a:xfrm>
            <a:off x="8399463" y="6381750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0482" name="Segnaposto numero diapositiva 2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/>
            <a:fld id="{70535A9B-0F54-4B88-879C-899B7FD54CAB}" type="slidenum">
              <a:rPr lang="it-IT" altLang="en-US" sz="1000" b="1">
                <a:latin typeface="+mj-lt"/>
              </a:rPr>
              <a:pPr algn="r"/>
              <a:t>31</a:t>
            </a:fld>
            <a:endParaRPr lang="it-IT" altLang="en-US" sz="1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151701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94E4D846-3AFC-4F86-8C35-24B0542A2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9ADC0027-AA16-4E0A-9988-E4C620E743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85" t="9091" r="8489"/>
          <a:stretch/>
        </p:blipFill>
        <p:spPr>
          <a:xfrm>
            <a:off x="20" y="10"/>
            <a:ext cx="6501364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84781B9-12CB-45C3-907A-9ED93FF72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826549" y="0"/>
            <a:ext cx="7317451" cy="6858000"/>
          </a:xfrm>
          <a:prstGeom prst="rect">
            <a:avLst/>
          </a:prstGeom>
          <a:gradFill>
            <a:gsLst>
              <a:gs pos="53000">
                <a:schemeClr val="bg1"/>
              </a:gs>
              <a:gs pos="35000">
                <a:schemeClr val="bg1">
                  <a:alpha val="76000"/>
                </a:schemeClr>
              </a:gs>
              <a:gs pos="19000">
                <a:schemeClr val="bg1">
                  <a:alpha val="4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62089627-7BB2-41C8-AD56-587BBD49F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3890" y="1023218"/>
            <a:ext cx="1858083" cy="496570"/>
          </a:xfrm>
        </p:spPr>
        <p:txBody>
          <a:bodyPr anchor="b">
            <a:normAutofit fontScale="90000"/>
          </a:bodyPr>
          <a:lstStyle/>
          <a:p>
            <a:pPr marL="228600" lvl="1" algn="r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3600" b="1" kern="1200" dirty="0">
                <a:solidFill>
                  <a:srgbClr val="860000"/>
                </a:solidFill>
                <a:ea typeface="Microsoft YaHei" panose="020B0503020204020204" pitchFamily="34" charset="-122"/>
                <a:cs typeface="Arial" pitchFamily="34" charset="0"/>
              </a:rPr>
              <a:t>FAQ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506356" y="674370"/>
            <a:ext cx="73152" cy="4114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39763" y="2443480"/>
            <a:ext cx="2414016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A6693E5-FE01-49B6-B591-726DB425C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1661" y="1625426"/>
            <a:ext cx="4034018" cy="3709046"/>
          </a:xfrm>
        </p:spPr>
        <p:txBody>
          <a:bodyPr anchor="t">
            <a:normAutofit/>
          </a:bodyPr>
          <a:lstStyle/>
          <a:p>
            <a:pPr marL="228600" lvl="1" indent="0">
              <a:lnSpc>
                <a:spcPct val="90000"/>
              </a:lnSpc>
              <a:spcBef>
                <a:spcPct val="0"/>
              </a:spcBef>
              <a:buSzPct val="10000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es-ES" dirty="0">
                <a:latin typeface="Calibri" panose="020F0502020204030204" pitchFamily="34" charset="0"/>
              </a:rPr>
              <a:t>Can I</a:t>
            </a:r>
            <a:r>
              <a:rPr lang="en-US" altLang="es-ES" sz="2800" dirty="0">
                <a:latin typeface="Calibri" panose="020F0502020204030204" pitchFamily="34" charset="0"/>
              </a:rPr>
              <a:t> </a:t>
            </a:r>
            <a:r>
              <a:rPr lang="en-US" altLang="es-ES" dirty="0">
                <a:latin typeface="Calibri" panose="020F0502020204030204" pitchFamily="34" charset="0"/>
              </a:rPr>
              <a:t>ask for a budget/project change in order to amend the amount of the administrative costs or contingency reserve</a:t>
            </a:r>
            <a:r>
              <a:rPr lang="en-US" altLang="es-ES" sz="2800" dirty="0">
                <a:latin typeface="Calibri" panose="020F0502020204030204" pitchFamily="34" charset="0"/>
              </a:rPr>
              <a:t>?</a:t>
            </a:r>
            <a:endParaRPr lang="en-US" b="1" dirty="0">
              <a:solidFill>
                <a:srgbClr val="860000"/>
              </a:solidFill>
              <a:latin typeface="Calibri" pitchFamily="34" charset="0"/>
              <a:ea typeface="Microsoft YaHei" panose="020B0503020204020204" pitchFamily="34" charset="-122"/>
              <a:cs typeface="Arial" pitchFamily="34" charset="0"/>
            </a:endParaRPr>
          </a:p>
          <a:p>
            <a:pPr marL="228600" lvl="1" indent="0">
              <a:lnSpc>
                <a:spcPct val="90000"/>
              </a:lnSpc>
              <a:spcBef>
                <a:spcPct val="0"/>
              </a:spcBef>
              <a:buSzPct val="10000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1100" b="1" dirty="0">
              <a:solidFill>
                <a:srgbClr val="860000"/>
              </a:solidFill>
              <a:latin typeface="Calibri" pitchFamily="34" charset="0"/>
              <a:ea typeface="Microsoft YaHei" panose="020B0503020204020204" pitchFamily="34" charset="-122"/>
              <a:cs typeface="Arial" pitchFamily="34" charset="0"/>
            </a:endParaRPr>
          </a:p>
          <a:p>
            <a:pPr marL="228600" lvl="1" indent="0">
              <a:lnSpc>
                <a:spcPct val="90000"/>
              </a:lnSpc>
              <a:spcBef>
                <a:spcPct val="0"/>
              </a:spcBef>
              <a:buSzPct val="10000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>
                <a:solidFill>
                  <a:srgbClr val="860000"/>
                </a:solidFill>
                <a:latin typeface="Calibri" pitchFamily="34" charset="0"/>
                <a:ea typeface="Microsoft YaHei" panose="020B0503020204020204" pitchFamily="34" charset="-122"/>
                <a:cs typeface="Arial" pitchFamily="34" charset="0"/>
              </a:rPr>
              <a:t>NO! UNDER NO CIRCUMSTANCES</a:t>
            </a:r>
          </a:p>
        </p:txBody>
      </p:sp>
      <p:grpSp>
        <p:nvGrpSpPr>
          <p:cNvPr id="12" name="Group 4">
            <a:extLst>
              <a:ext uri="{FF2B5EF4-FFF2-40B4-BE49-F238E27FC236}">
                <a16:creationId xmlns:a16="http://schemas.microsoft.com/office/drawing/2014/main" id="{1F96E2B6-AFAE-4447-A3E0-4DF08A5CB60E}"/>
              </a:ext>
            </a:extLst>
          </p:cNvPr>
          <p:cNvGrpSpPr>
            <a:grpSpLocks/>
          </p:cNvGrpSpPr>
          <p:nvPr/>
        </p:nvGrpSpPr>
        <p:grpSpPr bwMode="auto">
          <a:xfrm>
            <a:off x="5794679" y="5734050"/>
            <a:ext cx="2959100" cy="622300"/>
            <a:chOff x="3560" y="3507"/>
            <a:chExt cx="1864" cy="392"/>
          </a:xfrm>
        </p:grpSpPr>
        <p:pic>
          <p:nvPicPr>
            <p:cNvPr id="14" name="Picture 5">
              <a:extLst>
                <a:ext uri="{FF2B5EF4-FFF2-40B4-BE49-F238E27FC236}">
                  <a16:creationId xmlns:a16="http://schemas.microsoft.com/office/drawing/2014/main" id="{05B284FE-64DE-4E14-A7CC-40C786C9D1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6" name="Picture 6">
              <a:extLst>
                <a:ext uri="{FF2B5EF4-FFF2-40B4-BE49-F238E27FC236}">
                  <a16:creationId xmlns:a16="http://schemas.microsoft.com/office/drawing/2014/main" id="{D0E901E7-1F36-4ACB-9096-4F2C12C6A3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8" name="Picture 7">
              <a:extLst>
                <a:ext uri="{FF2B5EF4-FFF2-40B4-BE49-F238E27FC236}">
                  <a16:creationId xmlns:a16="http://schemas.microsoft.com/office/drawing/2014/main" id="{476C3594-DDC6-41D8-B3FD-BF5B947E0E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20" name="Ovale 19">
            <a:extLst>
              <a:ext uri="{FF2B5EF4-FFF2-40B4-BE49-F238E27FC236}">
                <a16:creationId xmlns:a16="http://schemas.microsoft.com/office/drawing/2014/main" id="{ADF84194-57FF-4BA6-B851-712CA341352E}"/>
              </a:ext>
            </a:extLst>
          </p:cNvPr>
          <p:cNvSpPr/>
          <p:nvPr/>
        </p:nvSpPr>
        <p:spPr>
          <a:xfrm>
            <a:off x="8399463" y="6381750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6A3877B-A89F-47B7-A47D-F64E0D843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54831" y="6353888"/>
            <a:ext cx="20574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  <a:defRPr/>
            </a:pPr>
            <a:fld id="{C58343EA-1051-4E15-9124-93FD0C37B076}" type="slidenum">
              <a:rPr lang="it-IT" sz="1000" b="1">
                <a:solidFill>
                  <a:schemeClr val="bg1"/>
                </a:solidFill>
              </a:rPr>
              <a:pPr>
                <a:spcAft>
                  <a:spcPts val="600"/>
                </a:spcAft>
                <a:defRPr/>
              </a:pPr>
              <a:t>32</a:t>
            </a:fld>
            <a:endParaRPr lang="it-IT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4449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1" name="Gruppo 14"/>
          <p:cNvGrpSpPr>
            <a:grpSpLocks noChangeAspect="1"/>
          </p:cNvGrpSpPr>
          <p:nvPr/>
        </p:nvGrpSpPr>
        <p:grpSpPr bwMode="auto">
          <a:xfrm>
            <a:off x="6372225" y="5732463"/>
            <a:ext cx="2362200" cy="504825"/>
            <a:chOff x="3517180" y="0"/>
            <a:chExt cx="6619503" cy="1412875"/>
          </a:xfrm>
        </p:grpSpPr>
        <p:pic>
          <p:nvPicPr>
            <p:cNvPr id="17414" name="Picture 2" descr="head_2_EN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0" t="33377" r="46571"/>
            <a:stretch>
              <a:fillRect/>
            </a:stretch>
          </p:blipFill>
          <p:spPr bwMode="auto">
            <a:xfrm>
              <a:off x="6084168" y="0"/>
              <a:ext cx="1431925" cy="141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5" name="Immagine 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8" r="11214"/>
            <a:stretch>
              <a:fillRect/>
            </a:stretch>
          </p:blipFill>
          <p:spPr bwMode="auto">
            <a:xfrm>
              <a:off x="3517180" y="0"/>
              <a:ext cx="2566988" cy="1303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6" name="Immagine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343" y="209454"/>
              <a:ext cx="2468340" cy="1046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179512" y="221579"/>
            <a:ext cx="6048672" cy="1138773"/>
          </a:xfrm>
          <a:prstGeom prst="rect">
            <a:avLst/>
          </a:prstGeom>
          <a:solidFill>
            <a:schemeClr val="bg1">
              <a:lumMod val="95000"/>
              <a:alpha val="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3400" b="1" dirty="0">
                <a:solidFill>
                  <a:srgbClr val="860000"/>
                </a:solidFill>
                <a:latin typeface="Calibri" pitchFamily="34" charset="0"/>
              </a:rPr>
              <a:t>Non eligible costs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3400" b="1" dirty="0">
                <a:solidFill>
                  <a:srgbClr val="860000"/>
                </a:solidFill>
                <a:latin typeface="Calibri" pitchFamily="34" charset="0"/>
              </a:rPr>
              <a:t>(IR 897/2014, art. 49 let. a)-f))</a:t>
            </a:r>
          </a:p>
        </p:txBody>
      </p:sp>
      <p:pic>
        <p:nvPicPr>
          <p:cNvPr id="8194" name="Picture 2" descr="No, Negativo, Dito, Mano, Mantenere">
            <a:extLst>
              <a:ext uri="{FF2B5EF4-FFF2-40B4-BE49-F238E27FC236}">
                <a16:creationId xmlns:a16="http://schemas.microsoft.com/office/drawing/2014/main" id="{3A1FA395-FABF-4A91-9880-7480F16EF8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930" y="42730"/>
            <a:ext cx="2158070" cy="143589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96280" y="1711667"/>
            <a:ext cx="8695416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  <a:defRPr/>
            </a:pP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Debts and charges (interest), Loans, fines, and expenses of litigation;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Arial" pitchFamily="34" charset="0"/>
            </a:endParaRP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  <a:defRPr/>
            </a:pP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Provisions for losses or liabilities; 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Arial" pitchFamily="34" charset="0"/>
            </a:endParaRP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  <a:defRPr/>
            </a:pP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Purchases of land or buildings for an amount exceeding 10 % of the eligible expenditure of the concerned project; 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Arial" pitchFamily="34" charset="0"/>
            </a:endParaRP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  <a:defRPr/>
            </a:pP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Exchange-rate losses; 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Arial" pitchFamily="34" charset="0"/>
            </a:endParaRP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  <a:defRPr/>
            </a:pP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Duties, taxes and charges, including VAT, except where non-recoverable under the relevant national tax legislation, unless otherwise provided in appropriate provisions negotiated with CBC partner countries, as per the provisions of the related Financing Agreement; 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Arial" pitchFamily="34" charset="0"/>
            </a:endParaRP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  <a:defRPr/>
            </a:pP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Costs for project website and logo.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DF3858FC-941E-4B3E-BFA9-8B02144F44BA}"/>
              </a:ext>
            </a:extLst>
          </p:cNvPr>
          <p:cNvSpPr/>
          <p:nvPr/>
        </p:nvSpPr>
        <p:spPr>
          <a:xfrm>
            <a:off x="8399463" y="6381750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7410" name="Segnaposto numero diapositiva 2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/>
            <a:fld id="{B09998A6-AADD-4D91-B169-8EA71900A62C}" type="slidenum">
              <a:rPr lang="it-IT" altLang="en-US" sz="1000" b="1">
                <a:latin typeface="+mj-lt"/>
              </a:rPr>
              <a:pPr algn="r"/>
              <a:t>33</a:t>
            </a:fld>
            <a:endParaRPr lang="it-IT" altLang="en-US" sz="1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041034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344745" y="2297302"/>
            <a:ext cx="6552728" cy="34800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it-IT" sz="2800" b="1" dirty="0">
                <a:solidFill>
                  <a:srgbClr val="000000"/>
                </a:solidFill>
                <a:latin typeface="Calibri" pitchFamily="32" charset="0"/>
              </a:rPr>
              <a:t>THANK YOU FOR YOUR ATTENTION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it-IT" sz="2800" b="1" dirty="0">
              <a:solidFill>
                <a:srgbClr val="000000"/>
              </a:solidFill>
              <a:latin typeface="Calibri" pitchFamily="32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it-IT" sz="2800" b="1" dirty="0">
                <a:solidFill>
                  <a:srgbClr val="000000"/>
                </a:solidFill>
                <a:latin typeface="Calibri" pitchFamily="32" charset="0"/>
              </a:rPr>
              <a:t>MERCI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it-IT" sz="2800" b="1" dirty="0">
              <a:solidFill>
                <a:srgbClr val="000000"/>
              </a:solidFill>
              <a:latin typeface="Calibri" pitchFamily="32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ar-SA" altLang="it-IT" sz="3600" b="1" dirty="0">
                <a:solidFill>
                  <a:srgbClr val="000000"/>
                </a:solidFill>
                <a:latin typeface="Arabic Typesetting" pitchFamily="64" charset="0"/>
              </a:rPr>
              <a:t>شكراً</a:t>
            </a:r>
            <a:endParaRPr lang="en-GB" altLang="it-IT" sz="3600" b="1" dirty="0">
              <a:solidFill>
                <a:srgbClr val="000000"/>
              </a:solidFill>
              <a:latin typeface="Arabic Typesetting" pitchFamily="6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it-IT" sz="3600" b="1" dirty="0">
              <a:solidFill>
                <a:srgbClr val="000000"/>
              </a:solidFill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it-IT" sz="3600" b="1" dirty="0">
              <a:solidFill>
                <a:srgbClr val="000000"/>
              </a:solidFill>
            </a:endParaRPr>
          </a:p>
        </p:txBody>
      </p:sp>
      <p:grpSp>
        <p:nvGrpSpPr>
          <p:cNvPr id="3" name="Gruppo 14"/>
          <p:cNvGrpSpPr>
            <a:grpSpLocks noChangeAspect="1"/>
          </p:cNvGrpSpPr>
          <p:nvPr/>
        </p:nvGrpSpPr>
        <p:grpSpPr bwMode="auto">
          <a:xfrm>
            <a:off x="6372225" y="5732463"/>
            <a:ext cx="2362200" cy="504825"/>
            <a:chOff x="3517180" y="0"/>
            <a:chExt cx="6619503" cy="1412875"/>
          </a:xfrm>
        </p:grpSpPr>
        <p:pic>
          <p:nvPicPr>
            <p:cNvPr id="4" name="Picture 2" descr="head_2_EN"/>
            <p:cNvPicPr>
              <a:picLocks noChangeAspect="1" noChangeArrowheads="1"/>
            </p:cNvPicPr>
            <p:nvPr/>
          </p:nvPicPr>
          <p:blipFill>
            <a:blip r:embed="rId2" cstate="print"/>
            <a:srcRect l="36250" t="33377" r="46571"/>
            <a:stretch>
              <a:fillRect/>
            </a:stretch>
          </p:blipFill>
          <p:spPr bwMode="auto">
            <a:xfrm>
              <a:off x="6084168" y="0"/>
              <a:ext cx="1431925" cy="141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Immagine 1"/>
            <p:cNvPicPr>
              <a:picLocks noChangeAspect="1" noChangeArrowheads="1"/>
            </p:cNvPicPr>
            <p:nvPr/>
          </p:nvPicPr>
          <p:blipFill>
            <a:blip r:embed="rId3" cstate="print"/>
            <a:srcRect l="10478" r="11214"/>
            <a:stretch>
              <a:fillRect/>
            </a:stretch>
          </p:blipFill>
          <p:spPr bwMode="auto">
            <a:xfrm>
              <a:off x="3517180" y="0"/>
              <a:ext cx="2566988" cy="1303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Immagine 18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668343" y="209454"/>
              <a:ext cx="2468340" cy="1046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4047559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e 3"/>
          <p:cNvSpPr/>
          <p:nvPr/>
        </p:nvSpPr>
        <p:spPr>
          <a:xfrm>
            <a:off x="8399463" y="6381750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5123" name="Segnaposto numero diapositiva 2"/>
          <p:cNvSpPr>
            <a:spLocks noGrp="1"/>
          </p:cNvSpPr>
          <p:nvPr>
            <p:ph type="sldNum" sz="quarter" idx="11"/>
          </p:nvPr>
        </p:nvSpPr>
        <p:spPr>
          <a:xfrm>
            <a:off x="7895166" y="6342856"/>
            <a:ext cx="1295929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F52AEEAB-38FF-4B3F-981C-3D668DF5AB26}" type="slidenum">
              <a:rPr lang="it-IT" altLang="en-US" sz="1000" b="1">
                <a:latin typeface="+mj-lt"/>
              </a:rPr>
              <a:pPr/>
              <a:t>4</a:t>
            </a:fld>
            <a:endParaRPr lang="it-IT" altLang="en-US" sz="1000" b="1" dirty="0">
              <a:latin typeface="+mj-lt"/>
            </a:endParaRPr>
          </a:p>
        </p:txBody>
      </p:sp>
      <p:grpSp>
        <p:nvGrpSpPr>
          <p:cNvPr id="5124" name="Gruppo 14"/>
          <p:cNvGrpSpPr>
            <a:grpSpLocks noChangeAspect="1"/>
          </p:cNvGrpSpPr>
          <p:nvPr/>
        </p:nvGrpSpPr>
        <p:grpSpPr bwMode="auto">
          <a:xfrm>
            <a:off x="6372225" y="5732463"/>
            <a:ext cx="2362200" cy="504825"/>
            <a:chOff x="3517180" y="0"/>
            <a:chExt cx="6619503" cy="1412875"/>
          </a:xfrm>
        </p:grpSpPr>
        <p:pic>
          <p:nvPicPr>
            <p:cNvPr id="5128" name="Picture 2" descr="head_2_EN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0" t="33377" r="46571"/>
            <a:stretch>
              <a:fillRect/>
            </a:stretch>
          </p:blipFill>
          <p:spPr bwMode="auto">
            <a:xfrm>
              <a:off x="6084168" y="0"/>
              <a:ext cx="1431925" cy="141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9" name="Immagine 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8" r="11214"/>
            <a:stretch>
              <a:fillRect/>
            </a:stretch>
          </p:blipFill>
          <p:spPr bwMode="auto">
            <a:xfrm>
              <a:off x="3517180" y="0"/>
              <a:ext cx="2566988" cy="1303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0" name="Immagine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343" y="209454"/>
              <a:ext cx="2468340" cy="1046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377825" y="677124"/>
            <a:ext cx="8608888" cy="646331"/>
          </a:xfrm>
          <a:prstGeom prst="rect">
            <a:avLst/>
          </a:prstGeom>
          <a:solidFill>
            <a:schemeClr val="bg1">
              <a:lumMod val="95000"/>
              <a:alpha val="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3600" b="1" dirty="0">
                <a:solidFill>
                  <a:srgbClr val="860000"/>
                </a:solidFill>
                <a:latin typeface="Calibri" pitchFamily="34" charset="0"/>
              </a:rPr>
              <a:t>IR 897/2014, art.48.2 let a)-g)</a:t>
            </a:r>
          </a:p>
        </p:txBody>
      </p:sp>
      <p:sp>
        <p:nvSpPr>
          <p:cNvPr id="3" name="Rectangle 2"/>
          <p:cNvSpPr/>
          <p:nvPr/>
        </p:nvSpPr>
        <p:spPr>
          <a:xfrm>
            <a:off x="377825" y="1628800"/>
            <a:ext cx="838835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en-GB" sz="2000" u="sng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Incurred </a:t>
            </a: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during the implementation period of the project </a:t>
            </a: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en-GB" sz="2000" u="sng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Indicated</a:t>
            </a: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 in the estimated overall budget for the project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Arial" pitchFamily="34" charset="0"/>
            </a:endParaRP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en-GB" sz="2000" u="sng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Necessary</a:t>
            </a: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 for the implementation of the project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Arial" pitchFamily="34" charset="0"/>
            </a:endParaRP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en-GB" sz="2000" u="sng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Identifiable and verifiable</a:t>
            </a:r>
            <a:endParaRPr lang="en-US" sz="2000" u="sng" dirty="0">
              <a:solidFill>
                <a:schemeClr val="tx1"/>
              </a:solidFill>
              <a:latin typeface="Calibri" panose="020F0502020204030204" pitchFamily="34" charset="0"/>
              <a:cs typeface="Arial" pitchFamily="34" charset="0"/>
            </a:endParaRP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en-GB" sz="2000" u="sng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Comply with </a:t>
            </a: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the requirements of applicable tax and social legislation</a:t>
            </a: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they are reasonable, justified, and comply with the requirements of sound financial management, in particular regarding </a:t>
            </a:r>
            <a:r>
              <a:rPr lang="en-US" sz="2000" u="sng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economy and efficiency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Arial" pitchFamily="34" charset="0"/>
            </a:endParaRP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en-GB" sz="2000" u="sng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Supported by expenditure and payment documents </a:t>
            </a: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(</a:t>
            </a:r>
            <a:r>
              <a:rPr lang="en-GB" sz="2000" dirty="0">
                <a:latin typeface="Calibri" panose="020F0502020204030204" pitchFamily="34" charset="0"/>
              </a:rPr>
              <a:t>i.e</a:t>
            </a: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rPr>
              <a:t>. contracts, invoices, proofs of payment documents etc.)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694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94E4D846-3AFC-4F86-8C35-24B0542A2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9ADC0027-AA16-4E0A-9988-E4C620E743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85" t="9091" r="8489"/>
          <a:stretch/>
        </p:blipFill>
        <p:spPr>
          <a:xfrm>
            <a:off x="-32540" y="-46849"/>
            <a:ext cx="6501364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84781B9-12CB-45C3-907A-9ED93FF72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826549" y="0"/>
            <a:ext cx="7317451" cy="6858000"/>
          </a:xfrm>
          <a:prstGeom prst="rect">
            <a:avLst/>
          </a:prstGeom>
          <a:gradFill>
            <a:gsLst>
              <a:gs pos="53000">
                <a:schemeClr val="bg1"/>
              </a:gs>
              <a:gs pos="35000">
                <a:schemeClr val="bg1">
                  <a:alpha val="76000"/>
                </a:schemeClr>
              </a:gs>
              <a:gs pos="19000">
                <a:schemeClr val="bg1">
                  <a:alpha val="4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62089627-7BB2-41C8-AD56-587BBD49F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4693" y="379463"/>
            <a:ext cx="1858083" cy="496570"/>
          </a:xfrm>
        </p:spPr>
        <p:txBody>
          <a:bodyPr anchor="b">
            <a:normAutofit fontScale="90000"/>
          </a:bodyPr>
          <a:lstStyle/>
          <a:p>
            <a:pPr marL="228600" lvl="1" algn="r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3600" b="1" kern="1200" dirty="0">
                <a:solidFill>
                  <a:srgbClr val="860000"/>
                </a:solidFill>
                <a:ea typeface="Microsoft YaHei" panose="020B0503020204020204" pitchFamily="34" charset="-122"/>
                <a:cs typeface="Arial" pitchFamily="34" charset="0"/>
              </a:rPr>
              <a:t>FAQ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506356" y="674370"/>
            <a:ext cx="73152" cy="4114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39763" y="2443480"/>
            <a:ext cx="2414016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A6693E5-FE01-49B6-B591-726DB425C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168" y="1157951"/>
            <a:ext cx="4069008" cy="4040448"/>
          </a:xfrm>
        </p:spPr>
        <p:txBody>
          <a:bodyPr anchor="t">
            <a:normAutofit/>
          </a:bodyPr>
          <a:lstStyle/>
          <a:p>
            <a:pPr marL="228600" lvl="1" indent="0">
              <a:lnSpc>
                <a:spcPct val="90000"/>
              </a:lnSpc>
              <a:spcBef>
                <a:spcPts val="700"/>
              </a:spcBef>
              <a:buSzPct val="100000"/>
              <a:buNone/>
            </a:pPr>
            <a:r>
              <a:rPr lang="en-GB" sz="2400" dirty="0"/>
              <a:t>What about the expenditure verification and final evaluation expenses or preparatory costs, falling before/after the project implementation?</a:t>
            </a:r>
          </a:p>
          <a:p>
            <a:pPr marL="228600" lvl="1" indent="0">
              <a:lnSpc>
                <a:spcPct val="90000"/>
              </a:lnSpc>
              <a:spcBef>
                <a:spcPts val="700"/>
              </a:spcBef>
              <a:buSzPct val="100000"/>
              <a:buNone/>
            </a:pPr>
            <a:r>
              <a:rPr lang="en-US" sz="3000" b="1" dirty="0">
                <a:solidFill>
                  <a:srgbClr val="860000"/>
                </a:solidFill>
                <a:latin typeface="Calibri" pitchFamily="34" charset="0"/>
                <a:ea typeface="Microsoft YaHei" panose="020B0503020204020204" pitchFamily="34" charset="-122"/>
                <a:cs typeface="Arial" pitchFamily="34" charset="0"/>
              </a:rPr>
              <a:t>AN </a:t>
            </a:r>
            <a:r>
              <a:rPr lang="it-IT" sz="3000" b="1" dirty="0">
                <a:solidFill>
                  <a:srgbClr val="860000"/>
                </a:solidFill>
                <a:latin typeface="Calibri" pitchFamily="34" charset="0"/>
                <a:ea typeface="Microsoft YaHei" panose="020B0503020204020204" pitchFamily="34" charset="-122"/>
                <a:cs typeface="Arial" pitchFamily="34" charset="0"/>
              </a:rPr>
              <a:t>EXCEPTION TO THE «ACTUAL COST RULE» FORESSEEN ONLY IN THESE SPECIFIC CASES</a:t>
            </a:r>
            <a:r>
              <a:rPr lang="en-US" sz="3000" b="1" dirty="0">
                <a:solidFill>
                  <a:srgbClr val="860000"/>
                </a:solidFill>
                <a:latin typeface="Calibri" pitchFamily="34" charset="0"/>
                <a:ea typeface="Microsoft YaHei" panose="020B0503020204020204" pitchFamily="34" charset="-122"/>
                <a:cs typeface="Arial" pitchFamily="34" charset="0"/>
              </a:rPr>
              <a:t>!</a:t>
            </a:r>
          </a:p>
        </p:txBody>
      </p:sp>
      <p:grpSp>
        <p:nvGrpSpPr>
          <p:cNvPr id="12" name="Group 4">
            <a:extLst>
              <a:ext uri="{FF2B5EF4-FFF2-40B4-BE49-F238E27FC236}">
                <a16:creationId xmlns:a16="http://schemas.microsoft.com/office/drawing/2014/main" id="{1F96E2B6-AFAE-4447-A3E0-4DF08A5CB60E}"/>
              </a:ext>
            </a:extLst>
          </p:cNvPr>
          <p:cNvGrpSpPr>
            <a:grpSpLocks/>
          </p:cNvGrpSpPr>
          <p:nvPr/>
        </p:nvGrpSpPr>
        <p:grpSpPr bwMode="auto">
          <a:xfrm>
            <a:off x="5724128" y="5497860"/>
            <a:ext cx="2959100" cy="622300"/>
            <a:chOff x="3560" y="3507"/>
            <a:chExt cx="1864" cy="392"/>
          </a:xfrm>
        </p:grpSpPr>
        <p:pic>
          <p:nvPicPr>
            <p:cNvPr id="14" name="Picture 5">
              <a:extLst>
                <a:ext uri="{FF2B5EF4-FFF2-40B4-BE49-F238E27FC236}">
                  <a16:creationId xmlns:a16="http://schemas.microsoft.com/office/drawing/2014/main" id="{05B284FE-64DE-4E14-A7CC-40C786C9D1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6" name="Picture 6">
              <a:extLst>
                <a:ext uri="{FF2B5EF4-FFF2-40B4-BE49-F238E27FC236}">
                  <a16:creationId xmlns:a16="http://schemas.microsoft.com/office/drawing/2014/main" id="{D0E901E7-1F36-4ACB-9096-4F2C12C6A3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8" name="Picture 7">
              <a:extLst>
                <a:ext uri="{FF2B5EF4-FFF2-40B4-BE49-F238E27FC236}">
                  <a16:creationId xmlns:a16="http://schemas.microsoft.com/office/drawing/2014/main" id="{476C3594-DDC6-41D8-B3FD-BF5B947E0E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22" name="Ovale 21">
            <a:extLst>
              <a:ext uri="{FF2B5EF4-FFF2-40B4-BE49-F238E27FC236}">
                <a16:creationId xmlns:a16="http://schemas.microsoft.com/office/drawing/2014/main" id="{47D45317-BC18-43E3-A64A-8E718B7D73E2}"/>
              </a:ext>
            </a:extLst>
          </p:cNvPr>
          <p:cNvSpPr/>
          <p:nvPr/>
        </p:nvSpPr>
        <p:spPr>
          <a:xfrm>
            <a:off x="8399463" y="6381750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3" name="Segnaposto numero diapositiva 2">
            <a:extLst>
              <a:ext uri="{FF2B5EF4-FFF2-40B4-BE49-F238E27FC236}">
                <a16:creationId xmlns:a16="http://schemas.microsoft.com/office/drawing/2014/main" id="{05609767-F215-4324-884B-7238C40DB60A}"/>
              </a:ext>
            </a:extLst>
          </p:cNvPr>
          <p:cNvSpPr txBox="1">
            <a:spLocks/>
          </p:cNvSpPr>
          <p:nvPr/>
        </p:nvSpPr>
        <p:spPr>
          <a:xfrm>
            <a:off x="7895166" y="6342856"/>
            <a:ext cx="1295929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algn="ctr" rtl="0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kern="12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ern="12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ern="12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ern="12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ern="12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defRPr>
            </a:lvl5pPr>
            <a:lvl6pPr marL="2514600" indent="-228600" algn="l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ern="12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defRPr>
            </a:lvl6pPr>
            <a:lvl7pPr marL="2971800" indent="-228600" algn="l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ern="12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defRPr>
            </a:lvl7pPr>
            <a:lvl8pPr marL="3429000" indent="-228600" algn="l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ern="12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defRPr>
            </a:lvl8pPr>
            <a:lvl9pPr marL="3886200" indent="-228600" algn="l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ern="120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defRPr>
            </a:lvl9pPr>
          </a:lstStyle>
          <a:p>
            <a:fld id="{F52AEEAB-38FF-4B3F-981C-3D668DF5AB26}" type="slidenum">
              <a:rPr lang="it-IT" altLang="en-US" sz="1000" b="1" smtClean="0">
                <a:latin typeface="+mj-lt"/>
              </a:rPr>
              <a:pPr/>
              <a:t>5</a:t>
            </a:fld>
            <a:endParaRPr lang="it-IT" altLang="en-US" sz="1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32831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"/>
          <p:cNvSpPr txBox="1">
            <a:spLocks noChangeArrowheads="1"/>
          </p:cNvSpPr>
          <p:nvPr/>
        </p:nvSpPr>
        <p:spPr bwMode="auto">
          <a:xfrm>
            <a:off x="381000" y="2924175"/>
            <a:ext cx="82296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en-US" altLang="es-ES" sz="3600" b="1" dirty="0">
                <a:solidFill>
                  <a:srgbClr val="860000"/>
                </a:solidFill>
                <a:latin typeface="Calibri" panose="020F0502020204030204" pitchFamily="34" charset="0"/>
              </a:rPr>
              <a:t>ELIGIBLE COSTS</a:t>
            </a:r>
          </a:p>
        </p:txBody>
      </p:sp>
      <p:sp>
        <p:nvSpPr>
          <p:cNvPr id="4099" name="Oval 2"/>
          <p:cNvSpPr>
            <a:spLocks noChangeArrowheads="1"/>
          </p:cNvSpPr>
          <p:nvPr/>
        </p:nvSpPr>
        <p:spPr bwMode="auto">
          <a:xfrm>
            <a:off x="8399463" y="6381750"/>
            <a:ext cx="287337" cy="287338"/>
          </a:xfrm>
          <a:prstGeom prst="ellipse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SzPct val="100000"/>
            </a:pPr>
            <a:fld id="{C4A698E5-E66F-4DBB-A20F-290E330D11CE}" type="slidenum">
              <a:rPr lang="it-IT" altLang="es-ES" sz="1000" b="1">
                <a:solidFill>
                  <a:srgbClr val="FFFFFF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6</a:t>
            </a:fld>
            <a:endParaRPr lang="it-IT" altLang="es-ES" sz="10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4101" name="Group 4"/>
          <p:cNvGrpSpPr>
            <a:grpSpLocks/>
          </p:cNvGrpSpPr>
          <p:nvPr/>
        </p:nvGrpSpPr>
        <p:grpSpPr bwMode="auto">
          <a:xfrm>
            <a:off x="5651500" y="5567363"/>
            <a:ext cx="2959100" cy="622300"/>
            <a:chOff x="3560" y="3507"/>
            <a:chExt cx="1864" cy="392"/>
          </a:xfrm>
        </p:grpSpPr>
        <p:pic>
          <p:nvPicPr>
            <p:cNvPr id="4102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4103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4104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695234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Oval 2"/>
          <p:cNvSpPr>
            <a:spLocks noChangeArrowheads="1"/>
          </p:cNvSpPr>
          <p:nvPr/>
        </p:nvSpPr>
        <p:spPr bwMode="auto">
          <a:xfrm>
            <a:off x="8399463" y="6381750"/>
            <a:ext cx="287337" cy="287338"/>
          </a:xfrm>
          <a:prstGeom prst="ellipse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SzPct val="100000"/>
            </a:pPr>
            <a:fld id="{060304B8-E268-41BD-9B6B-ABC4D655DA56}" type="slidenum">
              <a:rPr lang="it-IT" altLang="es-ES" sz="1000" b="1">
                <a:solidFill>
                  <a:srgbClr val="FFFFFF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7</a:t>
            </a:fld>
            <a:endParaRPr lang="it-IT" altLang="es-ES" sz="10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3077" name="Group 4"/>
          <p:cNvGrpSpPr>
            <a:grpSpLocks/>
          </p:cNvGrpSpPr>
          <p:nvPr/>
        </p:nvGrpSpPr>
        <p:grpSpPr bwMode="auto">
          <a:xfrm>
            <a:off x="5651500" y="5567363"/>
            <a:ext cx="2959100" cy="622300"/>
            <a:chOff x="3560" y="3507"/>
            <a:chExt cx="1864" cy="392"/>
          </a:xfrm>
        </p:grpSpPr>
        <p:pic>
          <p:nvPicPr>
            <p:cNvPr id="3079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3080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3081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3078" name="Text Box 8"/>
          <p:cNvSpPr txBox="1">
            <a:spLocks noChangeArrowheads="1"/>
          </p:cNvSpPr>
          <p:nvPr/>
        </p:nvSpPr>
        <p:spPr bwMode="auto">
          <a:xfrm>
            <a:off x="225981" y="1053371"/>
            <a:ext cx="8318822" cy="302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31788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1363" indent="-274638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0" indent="11113" algn="just" eaLnBrk="1" hangingPunct="1">
              <a:lnSpc>
                <a:spcPct val="80000"/>
              </a:lnSpc>
              <a:spcBef>
                <a:spcPts val="425"/>
              </a:spcBef>
              <a:buSzPct val="100000"/>
              <a:tabLst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it-IT" altLang="es-ES" sz="2000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0" indent="11113" algn="just" eaLnBrk="1" hangingPunct="1">
              <a:lnSpc>
                <a:spcPct val="80000"/>
              </a:lnSpc>
              <a:spcBef>
                <a:spcPts val="425"/>
              </a:spcBef>
              <a:buSzPct val="100000"/>
              <a:tabLst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it-IT" altLang="es-ES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DIRECT COSTS</a:t>
            </a:r>
            <a:endParaRPr lang="it-IT" altLang="es-ES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indent="11113" algn="just" eaLnBrk="1" hangingPunct="1">
              <a:lnSpc>
                <a:spcPct val="80000"/>
              </a:lnSpc>
              <a:spcBef>
                <a:spcPts val="425"/>
              </a:spcBef>
              <a:buSzPct val="100000"/>
              <a:tabLst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it-IT" altLang="es-ES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indent="-342900" algn="just" eaLnBrk="1" hangingPunct="1">
              <a:lnSpc>
                <a:spcPct val="150000"/>
              </a:lnSpc>
              <a:spcBef>
                <a:spcPts val="425"/>
              </a:spcBef>
              <a:buSzPct val="100000"/>
              <a:buFont typeface="Wingdings" panose="05000000000000000000" pitchFamily="2" charset="2"/>
              <a:buChar char="ü"/>
              <a:tabLst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it-IT" altLang="es-ES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To</a:t>
            </a:r>
            <a:r>
              <a:rPr lang="it-IT" altLang="es-ES" sz="20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es-ES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be incurred </a:t>
            </a:r>
            <a:r>
              <a:rPr lang="en-US" altLang="es-ES" sz="2000" dirty="0">
                <a:solidFill>
                  <a:srgbClr val="000000"/>
                </a:solidFill>
                <a:latin typeface="Calibri" panose="020F0502020204030204" pitchFamily="34" charset="0"/>
              </a:rPr>
              <a:t>by each organization involved in the partnership </a:t>
            </a:r>
          </a:p>
          <a:p>
            <a:pPr indent="-342900" algn="just" eaLnBrk="1" hangingPunct="1">
              <a:lnSpc>
                <a:spcPct val="150000"/>
              </a:lnSpc>
              <a:spcBef>
                <a:spcPts val="425"/>
              </a:spcBef>
              <a:buSzPct val="100000"/>
              <a:buFont typeface="Wingdings" panose="05000000000000000000" pitchFamily="2" charset="2"/>
              <a:buChar char="ü"/>
              <a:tabLst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en-US" altLang="es-ES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To be supported</a:t>
            </a:r>
            <a:r>
              <a:rPr lang="en-US" altLang="es-ES" sz="2000" dirty="0">
                <a:solidFill>
                  <a:srgbClr val="000000"/>
                </a:solidFill>
                <a:latin typeface="Calibri" panose="020F0502020204030204" pitchFamily="34" charset="0"/>
              </a:rPr>
              <a:t> by original expenditure documents as well as by the occurred payment documents</a:t>
            </a:r>
          </a:p>
          <a:p>
            <a:pPr indent="-342900" algn="just" eaLnBrk="1" hangingPunct="1">
              <a:lnSpc>
                <a:spcPct val="150000"/>
              </a:lnSpc>
              <a:spcBef>
                <a:spcPts val="425"/>
              </a:spcBef>
              <a:buSzPct val="100000"/>
              <a:buFont typeface="Wingdings" panose="05000000000000000000" pitchFamily="2" charset="2"/>
              <a:buChar char="ü"/>
              <a:tabLst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en-US" altLang="es-ES" sz="2000" dirty="0">
                <a:solidFill>
                  <a:srgbClr val="000000"/>
                </a:solidFill>
                <a:latin typeface="Calibri" panose="020F0502020204030204" pitchFamily="34" charset="0"/>
              </a:rPr>
              <a:t>Belonging to different </a:t>
            </a:r>
            <a:r>
              <a:rPr lang="en-US" altLang="es-ES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COST CATEGORIES OR BUDGET COST CATEGORIES</a:t>
            </a:r>
          </a:p>
          <a:p>
            <a:pPr lvl="1">
              <a:spcBef>
                <a:spcPts val="700"/>
              </a:spcBef>
              <a:buSzPct val="100000"/>
            </a:pPr>
            <a:endParaRPr lang="it-IT" altLang="es-ES" sz="15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>
              <a:spcBef>
                <a:spcPts val="700"/>
              </a:spcBef>
              <a:buSzPct val="100000"/>
            </a:pPr>
            <a:endParaRPr lang="it-IT" altLang="es-ES" sz="15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2637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108D317-7CBD-4897-BD1F-959436D2A3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magine 4" descr="Immagine che contiene persona, blu&#10;&#10;Descrizione generata automaticamente">
            <a:extLst>
              <a:ext uri="{FF2B5EF4-FFF2-40B4-BE49-F238E27FC236}">
                <a16:creationId xmlns:a16="http://schemas.microsoft.com/office/drawing/2014/main" id="{79674654-4FEC-43AA-BE2D-B7A1BAAAB6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36" r="2727" b="-1"/>
          <a:stretch/>
        </p:blipFill>
        <p:spPr>
          <a:xfrm>
            <a:off x="20" y="10"/>
            <a:ext cx="5038072" cy="6857990"/>
          </a:xfrm>
          <a:custGeom>
            <a:avLst/>
            <a:gdLst/>
            <a:ahLst/>
            <a:cxnLst/>
            <a:rect l="l" t="t" r="r" b="b"/>
            <a:pathLst>
              <a:path w="6717456" h="6858000">
                <a:moveTo>
                  <a:pt x="0" y="0"/>
                </a:moveTo>
                <a:lnTo>
                  <a:pt x="6149468" y="0"/>
                </a:lnTo>
                <a:lnTo>
                  <a:pt x="6202448" y="162605"/>
                </a:lnTo>
                <a:cubicBezTo>
                  <a:pt x="6535625" y="1263763"/>
                  <a:pt x="6717456" y="2453207"/>
                  <a:pt x="6717456" y="3694043"/>
                </a:cubicBezTo>
                <a:cubicBezTo>
                  <a:pt x="6717456" y="4757617"/>
                  <a:pt x="6583866" y="5783433"/>
                  <a:pt x="6335883" y="6748259"/>
                </a:cubicBezTo>
                <a:lnTo>
                  <a:pt x="6305198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</p:pic>
      <p:sp>
        <p:nvSpPr>
          <p:cNvPr id="15" name="Rectangle 11">
            <a:extLst>
              <a:ext uri="{FF2B5EF4-FFF2-40B4-BE49-F238E27FC236}">
                <a16:creationId xmlns:a16="http://schemas.microsoft.com/office/drawing/2014/main" id="{D6297641-8B9F-4767-9606-8A11313227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683254" y="456519"/>
            <a:ext cx="73152" cy="4114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F3CA65-EA00-46B4-9616-39E6853F7B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02129" y="2240371"/>
            <a:ext cx="31546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B66D66A9-1B39-4CF9-B72A-834CCAEE2C32}"/>
              </a:ext>
            </a:extLst>
          </p:cNvPr>
          <p:cNvSpPr txBox="1"/>
          <p:nvPr/>
        </p:nvSpPr>
        <p:spPr>
          <a:xfrm>
            <a:off x="5292080" y="1196752"/>
            <a:ext cx="3672408" cy="507815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228600" lvl="1" algn="r">
              <a:lnSpc>
                <a:spcPct val="90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es-ES" sz="3600" b="1" dirty="0">
                <a:solidFill>
                  <a:srgbClr val="860000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COST CATEGORIES</a:t>
            </a:r>
          </a:p>
          <a:p>
            <a:pPr marL="228600" lvl="1">
              <a:lnSpc>
                <a:spcPct val="90000"/>
              </a:lnSpc>
              <a:spcBef>
                <a:spcPts val="700"/>
              </a:spcBef>
              <a:buSzPct val="100000"/>
            </a:pPr>
            <a:r>
              <a:rPr lang="en-US" altLang="es-ES" sz="2000" dirty="0">
                <a:latin typeface="+mn-lt"/>
                <a:cs typeface="+mn-cs"/>
              </a:rPr>
              <a:t>0. Preparatory costs</a:t>
            </a:r>
          </a:p>
          <a:p>
            <a:pPr marL="228600" lvl="1">
              <a:lnSpc>
                <a:spcPct val="90000"/>
              </a:lnSpc>
              <a:spcBef>
                <a:spcPts val="700"/>
              </a:spcBef>
              <a:buSzPct val="100000"/>
            </a:pPr>
            <a:r>
              <a:rPr lang="en-US" altLang="es-ES" sz="2000" dirty="0">
                <a:latin typeface="+mn-lt"/>
                <a:cs typeface="+mn-cs"/>
              </a:rPr>
              <a:t>1. Human resources</a:t>
            </a:r>
          </a:p>
          <a:p>
            <a:pPr marL="228600" lvl="1">
              <a:lnSpc>
                <a:spcPct val="90000"/>
              </a:lnSpc>
              <a:spcBef>
                <a:spcPts val="700"/>
              </a:spcBef>
              <a:buSzPct val="100000"/>
            </a:pPr>
            <a:r>
              <a:rPr lang="en-US" altLang="es-ES" sz="2000" dirty="0">
                <a:latin typeface="+mn-lt"/>
                <a:cs typeface="+mn-cs"/>
              </a:rPr>
              <a:t>2. Travel / subsistence costs</a:t>
            </a:r>
          </a:p>
          <a:p>
            <a:pPr marL="228600" lvl="1">
              <a:lnSpc>
                <a:spcPct val="90000"/>
              </a:lnSpc>
              <a:spcBef>
                <a:spcPts val="700"/>
              </a:spcBef>
              <a:buSzPct val="100000"/>
            </a:pPr>
            <a:r>
              <a:rPr lang="en-US" altLang="es-ES" sz="2000" dirty="0">
                <a:latin typeface="+mn-lt"/>
                <a:cs typeface="+mn-cs"/>
              </a:rPr>
              <a:t>3. Infrastructures</a:t>
            </a:r>
          </a:p>
          <a:p>
            <a:pPr marL="228600" lvl="1">
              <a:lnSpc>
                <a:spcPct val="90000"/>
              </a:lnSpc>
              <a:spcBef>
                <a:spcPts val="700"/>
              </a:spcBef>
              <a:buSzPct val="100000"/>
            </a:pPr>
            <a:r>
              <a:rPr lang="en-US" altLang="es-ES" sz="2000" dirty="0">
                <a:latin typeface="+mn-lt"/>
                <a:cs typeface="+mn-cs"/>
              </a:rPr>
              <a:t>4. Equipment and supplies</a:t>
            </a:r>
          </a:p>
          <a:p>
            <a:pPr marL="228600" lvl="1">
              <a:lnSpc>
                <a:spcPct val="90000"/>
              </a:lnSpc>
              <a:spcBef>
                <a:spcPts val="700"/>
              </a:spcBef>
              <a:buSzPct val="100000"/>
            </a:pPr>
            <a:r>
              <a:rPr lang="en-US" altLang="es-ES" sz="2000" dirty="0">
                <a:latin typeface="+mn-lt"/>
                <a:cs typeface="+mn-cs"/>
              </a:rPr>
              <a:t>5. External Services  </a:t>
            </a:r>
          </a:p>
          <a:p>
            <a:pPr marL="228600" lvl="1">
              <a:lnSpc>
                <a:spcPct val="90000"/>
              </a:lnSpc>
              <a:spcBef>
                <a:spcPts val="700"/>
              </a:spcBef>
              <a:buSzPct val="100000"/>
            </a:pPr>
            <a:r>
              <a:rPr lang="en-US" altLang="es-ES" sz="2000" dirty="0">
                <a:latin typeface="+mn-lt"/>
                <a:cs typeface="+mn-cs"/>
              </a:rPr>
              <a:t>6. Other costs</a:t>
            </a:r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43F02AEF-700F-48D7-8CEE-C89BF8D6B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84407" y="6356350"/>
            <a:ext cx="779336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D8B1837B-B24C-40F1-A6A9-905B4EA42CB2}" type="slidenum">
              <a:rPr lang="en-US" sz="1000">
                <a:solidFill>
                  <a:schemeClr val="bg1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8</a:t>
            </a:fld>
            <a:endParaRPr lang="en-US" sz="1000" dirty="0">
              <a:solidFill>
                <a:schemeClr val="bg1"/>
              </a:solidFill>
              <a:latin typeface="Calibri" panose="020F0502020204030204"/>
            </a:endParaRPr>
          </a:p>
        </p:txBody>
      </p:sp>
      <p:grpSp>
        <p:nvGrpSpPr>
          <p:cNvPr id="12" name="Group 4">
            <a:extLst>
              <a:ext uri="{FF2B5EF4-FFF2-40B4-BE49-F238E27FC236}">
                <a16:creationId xmlns:a16="http://schemas.microsoft.com/office/drawing/2014/main" id="{6B5BD682-A626-4DA8-96F0-20FA0E768A28}"/>
              </a:ext>
            </a:extLst>
          </p:cNvPr>
          <p:cNvGrpSpPr>
            <a:grpSpLocks/>
          </p:cNvGrpSpPr>
          <p:nvPr/>
        </p:nvGrpSpPr>
        <p:grpSpPr bwMode="auto">
          <a:xfrm>
            <a:off x="5902592" y="5626786"/>
            <a:ext cx="2959100" cy="622300"/>
            <a:chOff x="3560" y="3507"/>
            <a:chExt cx="1864" cy="392"/>
          </a:xfrm>
        </p:grpSpPr>
        <p:pic>
          <p:nvPicPr>
            <p:cNvPr id="13" name="Picture 5">
              <a:extLst>
                <a:ext uri="{FF2B5EF4-FFF2-40B4-BE49-F238E27FC236}">
                  <a16:creationId xmlns:a16="http://schemas.microsoft.com/office/drawing/2014/main" id="{4A9A8090-C947-448A-BBF8-AC39937DE9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9" name="Picture 6">
              <a:extLst>
                <a:ext uri="{FF2B5EF4-FFF2-40B4-BE49-F238E27FC236}">
                  <a16:creationId xmlns:a16="http://schemas.microsoft.com/office/drawing/2014/main" id="{6E6AEEDA-D9C0-43C9-B940-FF7D4AE6F6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20" name="Picture 7">
              <a:extLst>
                <a:ext uri="{FF2B5EF4-FFF2-40B4-BE49-F238E27FC236}">
                  <a16:creationId xmlns:a16="http://schemas.microsoft.com/office/drawing/2014/main" id="{5506DDFE-B15F-4AE2-B0ED-823EC36EA12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17" name="Ovale 16">
            <a:extLst>
              <a:ext uri="{FF2B5EF4-FFF2-40B4-BE49-F238E27FC236}">
                <a16:creationId xmlns:a16="http://schemas.microsoft.com/office/drawing/2014/main" id="{F5263ECE-1E9C-4BBD-846F-4CC403F3D29C}"/>
              </a:ext>
            </a:extLst>
          </p:cNvPr>
          <p:cNvSpPr/>
          <p:nvPr/>
        </p:nvSpPr>
        <p:spPr>
          <a:xfrm>
            <a:off x="8301735" y="6358731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8" name="Text Box 3">
            <a:extLst>
              <a:ext uri="{FF2B5EF4-FFF2-40B4-BE49-F238E27FC236}">
                <a16:creationId xmlns:a16="http://schemas.microsoft.com/office/drawing/2014/main" id="{6B6F4916-359B-4223-8612-3FF89E67FF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6838" y="6319837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SzPct val="100000"/>
            </a:pPr>
            <a:fld id="{060304B8-E268-41BD-9B6B-ABC4D655DA56}" type="slidenum">
              <a:rPr lang="it-IT" altLang="es-ES" sz="1000" b="1">
                <a:solidFill>
                  <a:srgbClr val="FFFFFF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8</a:t>
            </a:fld>
            <a:endParaRPr lang="it-IT" altLang="es-ES" sz="10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1280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>
            <a:extLst>
              <a:ext uri="{FF2B5EF4-FFF2-40B4-BE49-F238E27FC236}">
                <a16:creationId xmlns:a16="http://schemas.microsoft.com/office/drawing/2014/main" id="{B5FD426C-5A4C-4055-B940-E981332BDB8E}"/>
              </a:ext>
            </a:extLst>
          </p:cNvPr>
          <p:cNvGrpSpPr>
            <a:grpSpLocks/>
          </p:cNvGrpSpPr>
          <p:nvPr/>
        </p:nvGrpSpPr>
        <p:grpSpPr bwMode="auto">
          <a:xfrm>
            <a:off x="5651500" y="5567363"/>
            <a:ext cx="2959100" cy="622300"/>
            <a:chOff x="3560" y="3507"/>
            <a:chExt cx="1864" cy="392"/>
          </a:xfrm>
        </p:grpSpPr>
        <p:pic>
          <p:nvPicPr>
            <p:cNvPr id="10" name="Picture 5">
              <a:extLst>
                <a:ext uri="{FF2B5EF4-FFF2-40B4-BE49-F238E27FC236}">
                  <a16:creationId xmlns:a16="http://schemas.microsoft.com/office/drawing/2014/main" id="{8EA7EE3F-87FF-4110-8633-FD4CA733A2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2" t="33395" r="46577"/>
            <a:stretch>
              <a:fillRect/>
            </a:stretch>
          </p:blipFill>
          <p:spPr bwMode="auto">
            <a:xfrm>
              <a:off x="4286" y="3507"/>
              <a:ext cx="398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1" name="Picture 6">
              <a:extLst>
                <a:ext uri="{FF2B5EF4-FFF2-40B4-BE49-F238E27FC236}">
                  <a16:creationId xmlns:a16="http://schemas.microsoft.com/office/drawing/2014/main" id="{E2EE49A6-E586-4603-8A68-8344F4F77B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r="11206"/>
            <a:stretch>
              <a:fillRect/>
            </a:stretch>
          </p:blipFill>
          <p:spPr bwMode="auto">
            <a:xfrm>
              <a:off x="3560" y="3507"/>
              <a:ext cx="718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2" name="Picture 7">
              <a:extLst>
                <a:ext uri="{FF2B5EF4-FFF2-40B4-BE49-F238E27FC236}">
                  <a16:creationId xmlns:a16="http://schemas.microsoft.com/office/drawing/2014/main" id="{CCA8765E-4640-4D8A-BB83-67618E77AB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3566"/>
              <a:ext cx="6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BDF112D-14DB-48C6-A067-D11CB4848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8343EA-1051-4E15-9124-93FD0C37B076}" type="slidenum">
              <a:rPr lang="it-IT" smtClean="0"/>
              <a:pPr>
                <a:defRPr/>
              </a:pPr>
              <a:t>9</a:t>
            </a:fld>
            <a:endParaRPr lang="it-IT"/>
          </a:p>
        </p:txBody>
      </p:sp>
      <p:sp>
        <p:nvSpPr>
          <p:cNvPr id="6" name="Text Box 1">
            <a:extLst>
              <a:ext uri="{FF2B5EF4-FFF2-40B4-BE49-F238E27FC236}">
                <a16:creationId xmlns:a16="http://schemas.microsoft.com/office/drawing/2014/main" id="{018B48E2-3AC9-43C5-A6D4-F83CB420AD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20" y="804251"/>
            <a:ext cx="367240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SzPct val="100000"/>
            </a:pPr>
            <a:r>
              <a:rPr lang="en-US" altLang="es-ES" sz="3200" b="1" dirty="0">
                <a:solidFill>
                  <a:srgbClr val="860000"/>
                </a:solidFill>
                <a:latin typeface="Calibri" panose="020F0502020204030204" pitchFamily="34" charset="0"/>
              </a:rPr>
              <a:t>0. Preparatory costs  </a:t>
            </a:r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id="{282EABA9-9B14-4EDB-8739-C460F04118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04" y="1760345"/>
            <a:ext cx="8642350" cy="2984629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31788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468312" indent="-457200" eaLnBrk="1" hangingPunct="1">
              <a:lnSpc>
                <a:spcPct val="80000"/>
              </a:lnSpc>
              <a:spcBef>
                <a:spcPts val="675"/>
              </a:spcBef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altLang="es-ES" sz="2700" dirty="0">
                <a:latin typeface="Calibri" panose="020F0502020204030204" pitchFamily="34" charset="0"/>
              </a:rPr>
              <a:t>incurred after the publication of the call for proposals and before the deadline for the submission </a:t>
            </a:r>
          </a:p>
          <a:p>
            <a:pPr marL="468313" indent="-457200" eaLnBrk="1" hangingPunct="1">
              <a:lnSpc>
                <a:spcPct val="80000"/>
              </a:lnSpc>
              <a:spcBef>
                <a:spcPts val="675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altLang="es-ES" sz="2700" dirty="0">
                <a:latin typeface="Calibri" panose="020F0502020204030204" pitchFamily="34" charset="0"/>
              </a:rPr>
              <a:t>not exceeding the amount of 10.000 euro at project level</a:t>
            </a:r>
          </a:p>
          <a:p>
            <a:pPr marL="468313" indent="-457200" eaLnBrk="1" hangingPunct="1">
              <a:lnSpc>
                <a:spcPct val="80000"/>
              </a:lnSpc>
              <a:spcBef>
                <a:spcPts val="675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altLang="es-ES" sz="2700" dirty="0">
                <a:latin typeface="Calibri" panose="020F0502020204030204" pitchFamily="34" charset="0"/>
              </a:rPr>
              <a:t>travel and subsistence costs only for staff employed by the Beneficiary and/or the Partners </a:t>
            </a:r>
          </a:p>
          <a:p>
            <a:pPr marL="468313" indent="-457200" eaLnBrk="1" hangingPunct="1">
              <a:lnSpc>
                <a:spcPct val="80000"/>
              </a:lnSpc>
              <a:spcBef>
                <a:spcPts val="675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altLang="es-ES" sz="2700" dirty="0">
                <a:latin typeface="Calibri" panose="020F0502020204030204" pitchFamily="34" charset="0"/>
              </a:rPr>
              <a:t>proven by supporting documents</a:t>
            </a:r>
          </a:p>
          <a:p>
            <a:pPr marL="468313" indent="-457200" eaLnBrk="1" hangingPunct="1">
              <a:lnSpc>
                <a:spcPct val="80000"/>
              </a:lnSpc>
              <a:spcBef>
                <a:spcPts val="675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altLang="es-ES" sz="2700" dirty="0">
                <a:latin typeface="Calibri" panose="020F0502020204030204" pitchFamily="34" charset="0"/>
              </a:rPr>
              <a:t>reported in the first interim report</a:t>
            </a: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6F21085F-BF78-4485-B52B-B3A525FEB6F4}"/>
              </a:ext>
            </a:extLst>
          </p:cNvPr>
          <p:cNvSpPr/>
          <p:nvPr/>
        </p:nvSpPr>
        <p:spPr>
          <a:xfrm>
            <a:off x="8399463" y="6404998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4" name="Text Box 3">
            <a:extLst>
              <a:ext uri="{FF2B5EF4-FFF2-40B4-BE49-F238E27FC236}">
                <a16:creationId xmlns:a16="http://schemas.microsoft.com/office/drawing/2014/main" id="{F54EBD6E-BAC9-4823-88C3-29EEDD099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366104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SzPct val="100000"/>
            </a:pPr>
            <a:fld id="{060304B8-E268-41BD-9B6B-ABC4D655DA56}" type="slidenum">
              <a:rPr lang="it-IT" altLang="es-ES" sz="1000" b="1">
                <a:solidFill>
                  <a:srgbClr val="FFFFFF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9</a:t>
            </a:fld>
            <a:endParaRPr lang="it-IT" altLang="es-ES" sz="10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9934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103671CF2FDFB40997C62C66384B93B" ma:contentTypeVersion="11" ma:contentTypeDescription="Creare un nuovo documento." ma:contentTypeScope="" ma:versionID="eba9909e2463cece020b72878efb2c0f">
  <xsd:schema xmlns:xsd="http://www.w3.org/2001/XMLSchema" xmlns:xs="http://www.w3.org/2001/XMLSchema" xmlns:p="http://schemas.microsoft.com/office/2006/metadata/properties" xmlns:ns2="ed96e1d1-1aa0-4851-85c2-0502f6a1c045" xmlns:ns3="b0df27b3-5fc2-43da-9378-68d97987e7ab" targetNamespace="http://schemas.microsoft.com/office/2006/metadata/properties" ma:root="true" ma:fieldsID="9bfb02f0474f16b9fb94444f21af5e98" ns2:_="" ns3:_="">
    <xsd:import namespace="ed96e1d1-1aa0-4851-85c2-0502f6a1c045"/>
    <xsd:import namespace="b0df27b3-5fc2-43da-9378-68d97987e7a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96e1d1-1aa0-4851-85c2-0502f6a1c04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df27b3-5fc2-43da-9378-68d97987e7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E53AA17-6513-4097-9ED7-5A45C4A69A5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FE68434-C126-4ABC-82DF-558D788DDF3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635EDBC-9342-498E-8556-3D323156CD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d96e1d1-1aa0-4851-85c2-0502f6a1c045"/>
    <ds:schemaRef ds:uri="b0df27b3-5fc2-43da-9378-68d97987e7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2502</TotalTime>
  <Words>1513</Words>
  <Application>Microsoft Office PowerPoint</Application>
  <PresentationFormat>Presentazione su schermo (4:3)</PresentationFormat>
  <Paragraphs>200</Paragraphs>
  <Slides>34</Slides>
  <Notes>14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34</vt:i4>
      </vt:variant>
    </vt:vector>
  </HeadingPairs>
  <TitlesOfParts>
    <vt:vector size="40" baseType="lpstr">
      <vt:lpstr>Arabic Typesetting</vt:lpstr>
      <vt:lpstr>Arial</vt:lpstr>
      <vt:lpstr>Calibri</vt:lpstr>
      <vt:lpstr>Times New Roman</vt:lpstr>
      <vt:lpstr>Wingdings</vt:lpstr>
      <vt:lpstr>Tema di Office</vt:lpstr>
      <vt:lpstr>ENI CBC MED Strategic Projects: Beneficiaries and Auditors Training  Eligibility of Expenses</vt:lpstr>
      <vt:lpstr>Table of contents</vt:lpstr>
      <vt:lpstr>Presentazione standard di PowerPoint</vt:lpstr>
      <vt:lpstr>Presentazione standard di PowerPoint</vt:lpstr>
      <vt:lpstr>FAQ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FAQ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FAQ</vt:lpstr>
      <vt:lpstr>FAQ</vt:lpstr>
      <vt:lpstr>Presentazione standard di PowerPoint</vt:lpstr>
      <vt:lpstr>Presentazione standard di PowerPoint</vt:lpstr>
      <vt:lpstr>FAQ</vt:lpstr>
      <vt:lpstr>Presentazione standard di PowerPoint</vt:lpstr>
      <vt:lpstr>FAQ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FAQ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Simona Cannistraci</dc:creator>
  <cp:lastModifiedBy>Silvia Cubadda</cp:lastModifiedBy>
  <cp:revision>57</cp:revision>
  <dcterms:created xsi:type="dcterms:W3CDTF">2021-01-29T07:37:06Z</dcterms:created>
  <dcterms:modified xsi:type="dcterms:W3CDTF">2021-06-21T09:25:44Z</dcterms:modified>
</cp:coreProperties>
</file>