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6"/>
  </p:notesMasterIdLst>
  <p:sldIdLst>
    <p:sldId id="256" r:id="rId5"/>
    <p:sldId id="270" r:id="rId6"/>
    <p:sldId id="271" r:id="rId7"/>
    <p:sldId id="292" r:id="rId8"/>
    <p:sldId id="293" r:id="rId9"/>
    <p:sldId id="294" r:id="rId10"/>
    <p:sldId id="295" r:id="rId11"/>
    <p:sldId id="290" r:id="rId12"/>
    <p:sldId id="297" r:id="rId13"/>
    <p:sldId id="298" r:id="rId14"/>
    <p:sldId id="299" r:id="rId15"/>
  </p:sldIdLst>
  <p:sldSz cx="9144000" cy="6858000" type="screen4x3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>
            <a:extLst>
              <a:ext uri="{FF2B5EF4-FFF2-40B4-BE49-F238E27FC236}">
                <a16:creationId xmlns:a16="http://schemas.microsoft.com/office/drawing/2014/main" id="{9A8E127C-EAF1-44AB-B58B-ADC51DDA602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EECCEE5-87A1-4DF1-9A42-7C18472682CC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AA5638B-171E-40F0-9E46-A7F91808AF93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FC896662-6726-419A-B9EA-538FE3515D3B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32AC12CE-0748-4334-96EC-8B5B887F93FE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75D7C401-31AF-4F18-AB14-95FCAA7567F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E1AAAAC2-1A08-451C-AF00-82E746D044D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82038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>
            <a:extLst>
              <a:ext uri="{FF2B5EF4-FFF2-40B4-BE49-F238E27FC236}">
                <a16:creationId xmlns:a16="http://schemas.microsoft.com/office/drawing/2014/main" id="{13B3A1C7-EC5A-4B97-9018-82FD9393548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3FA1FE0-A324-41ED-BF98-9909EA8BA264}" type="slidenum">
              <a:rPr lang="it-IT" altLang="en-US" sz="1400" smtClean="0">
                <a:ea typeface="Arial Unicode MS" panose="020B0604020202020204" pitchFamily="34" charset="-128"/>
                <a:cs typeface="Arial Unicode MS" panose="020B0604020202020204" pitchFamily="34" charset="-128"/>
              </a:rPr>
              <a:pPr>
                <a:spcBef>
                  <a:spcPct val="0"/>
                </a:spcBef>
              </a:pPr>
              <a:t>1</a:t>
            </a:fld>
            <a:endParaRPr lang="it-IT" altLang="en-US" sz="14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C65817A6-52CB-4543-BF45-094A669865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75028807-8AD8-444F-A239-6CF12EC117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215900" indent="-214313"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altLang="en-US" sz="2000"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387" name="Text Box 3">
            <a:extLst>
              <a:ext uri="{FF2B5EF4-FFF2-40B4-BE49-F238E27FC236}">
                <a16:creationId xmlns:a16="http://schemas.microsoft.com/office/drawing/2014/main" id="{A7069316-2625-4EEC-B991-B2B276DB2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fld id="{EE36AABD-948C-491C-8ECA-F083385810B9}" type="slidenum">
              <a:rPr lang="it-IT" altLang="en-US" sz="1400" smtClean="0">
                <a:ea typeface="+mn-ea"/>
                <a:cs typeface="+mn-ea" charset="0"/>
              </a:rPr>
              <a:pPr eaLnBrk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t>1</a:t>
            </a:fld>
            <a:endParaRPr lang="it-IT" altLang="en-US" sz="1400">
              <a:ea typeface="+mn-ea"/>
              <a:cs typeface="+mn-e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770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C61885D-A09A-4F80-BB9E-713F2D794526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C4D495-FFE7-47DE-8233-BB2917AA8E36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2898F-D75D-4B51-831D-165AE6907AB2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873576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14E80ED-6202-4EA1-8D4C-09FEF4598CF5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35B647-7C58-4D88-9FBE-41F739E0FC8B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23905-A923-4FE4-ADAE-ABDEA538E1F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58405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084816A-3386-4415-9D55-7C2FE9A88E9B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D93E59-CF66-46B4-B3A8-54A27CD7CE0F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87DC1-6E7B-40A6-903A-6261D4019922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72826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33EA98-D763-4C6B-AB4E-45DE56E852DD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BBA805-CD3C-4A56-92AC-94A0B8E8F0C5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C57A8-17EA-4F0C-B769-EA5A93A1BACE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573372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26DE649-C6F9-476E-8D47-F4E7F8277289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652497-5E05-4337-BCCD-C94AC1D4177E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AAD8B-7359-4CC8-B73A-B604954EC9F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80107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B6377DF-29B2-4F4C-AD7D-5EFC4CAC54AD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4CB992-0047-4439-BA34-EEF964BC7465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E464C-4E61-43DA-9C40-EDA8BA0866E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885639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B8E0CA6-84DF-4C53-8785-07D90B53BBBF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F8FB760-F76F-4EA5-AB88-C51BA3E8811C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B8BA6-88B7-4B1D-A4D6-B4B5A865807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97926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5256203-7013-4E31-B9E2-C27C80979384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A056F71-9E4E-4C27-BE11-48F02520E690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4E96F-6C63-4E6C-B138-3BD94C3486C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98334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B8A975-9344-4AED-929F-F71CDA154DD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EF86D6-07C5-4152-A88F-03954775A978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B725B-5A2D-4A86-A67C-F27855D1158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06847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876C68AF-B52B-44B8-BF60-A2B3BF67378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2A39B49-CA91-4AB8-BD85-3D412B1D2988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6F9FA-9161-431B-B763-8B8762FE7BE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622987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1ED4662-3C22-4CFD-A11B-C8240869988C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5E227AF-EBAA-4F7D-BB4D-B1120566F06C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5B255-C062-418B-8EF2-0AA74A9F25F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417573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D58B2C9-4910-45E2-BFAD-28521B50EF0C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6C1A3FA-BF31-478C-8E52-43DD84D3806B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11491-0A6D-4969-BFB1-8F5B00A0754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326835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D62515C0-B7E4-4C02-B82A-9F887E27B7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formatFare clic per modificare lo stile del titolo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29805D7-8FAD-468B-946F-A5BD6169E5FF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en-US" altLang="en-US"/>
              <a:t>19/11/20</a:t>
            </a:r>
            <a:endParaRPr lang="it-IT" altLang="en-US"/>
          </a:p>
        </p:txBody>
      </p:sp>
      <p:sp>
        <p:nvSpPr>
          <p:cNvPr id="1028" name="Text Box 3">
            <a:extLst>
              <a:ext uri="{FF2B5EF4-FFF2-40B4-BE49-F238E27FC236}">
                <a16:creationId xmlns:a16="http://schemas.microsoft.com/office/drawing/2014/main" id="{75DBA8C3-A561-42D6-8D0F-22D2EFDB0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516A28D-D4BA-4407-BDB1-AD32C7348BA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5C6FB2BF-6D81-40B5-868E-8883EEF64DB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1030" name="Rectangle 5">
            <a:extLst>
              <a:ext uri="{FF2B5EF4-FFF2-40B4-BE49-F238E27FC236}">
                <a16:creationId xmlns:a16="http://schemas.microsoft.com/office/drawing/2014/main" id="{B4223996-E6BC-47FF-B583-0CDBEB6536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hdr="0" ftr="0" dt="0"/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Arial Unicode MS" panose="020B0604020202020204" pitchFamily="34" charset="-128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Arial Unicode MS" panose="020B060402020202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>
            <a:extLst>
              <a:ext uri="{FF2B5EF4-FFF2-40B4-BE49-F238E27FC236}">
                <a16:creationId xmlns:a16="http://schemas.microsoft.com/office/drawing/2014/main" id="{83CC8296-31F6-4A34-AF43-55690C567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2492375"/>
            <a:ext cx="8064500" cy="144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Aft>
                <a:spcPct val="0"/>
              </a:spcAft>
            </a:pPr>
            <a:r>
              <a:rPr lang="en-US" sz="4400" b="1" dirty="0">
                <a:solidFill>
                  <a:srgbClr val="C00000"/>
                </a:solidFill>
                <a:latin typeface="Calibri" pitchFamily="34" charset="0"/>
              </a:rPr>
              <a:t>MIS </a:t>
            </a:r>
          </a:p>
          <a:p>
            <a:pPr algn="ctr" eaLnBrk="1" hangingPunct="1">
              <a:lnSpc>
                <a:spcPct val="100000"/>
              </a:lnSpc>
              <a:spcAft>
                <a:spcPct val="0"/>
              </a:spcAft>
            </a:pPr>
            <a:r>
              <a:rPr lang="en-US" altLang="en-US" sz="4400" b="1" dirty="0">
                <a:solidFill>
                  <a:srgbClr val="C00000"/>
                </a:solidFill>
              </a:rPr>
              <a:t>Procedure for Auditors</a:t>
            </a:r>
          </a:p>
        </p:txBody>
      </p:sp>
      <p:pic>
        <p:nvPicPr>
          <p:cNvPr id="6148" name="Picture 3">
            <a:extLst>
              <a:ext uri="{FF2B5EF4-FFF2-40B4-BE49-F238E27FC236}">
                <a16:creationId xmlns:a16="http://schemas.microsoft.com/office/drawing/2014/main" id="{C12B5596-4AE1-4308-9D04-DCD51CE86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60350"/>
            <a:ext cx="5129213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31267DF-C47A-41C2-849E-7325AD06B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52" y="5757399"/>
            <a:ext cx="9036496" cy="64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defPPr>
              <a:defRPr lang="en-GB"/>
            </a:defPPr>
            <a:lvl1pPr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1pPr>
            <a:lvl2pPr marL="742950" indent="-28575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2pPr>
            <a:lvl3pPr marL="1143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3pPr>
            <a:lvl4pPr marL="1600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4pPr>
            <a:lvl5pPr marL="20574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en-US" sz="1800" b="1" dirty="0">
                <a:solidFill>
                  <a:srgbClr val="C00000"/>
                </a:solidFill>
                <a:latin typeface="Calibri" panose="020F0502020204030204" pitchFamily="34" charset="0"/>
                <a:ea typeface="Arial Unicode MS" charset="0"/>
                <a:cs typeface="Segoe UI" panose="020B0502040204020203" pitchFamily="34" charset="0"/>
              </a:rPr>
              <a:t>Aous TAMIMI – ICT Expert 											</a:t>
            </a:r>
            <a:r>
              <a:rPr lang="en-US" altLang="en-US" sz="1600" b="1" i="1" dirty="0">
                <a:solidFill>
                  <a:srgbClr val="C00000"/>
                </a:solidFill>
                <a:latin typeface="Calibri" panose="020F0502020204030204" pitchFamily="34" charset="0"/>
                <a:ea typeface="Arial Unicode MS" charset="0"/>
                <a:cs typeface="Segoe UI" panose="020B0502040204020203" pitchFamily="34" charset="0"/>
              </a:rPr>
              <a:t>v. </a:t>
            </a:r>
            <a:r>
              <a:rPr lang="en-US" altLang="en-US" sz="1600" b="1" i="1">
                <a:solidFill>
                  <a:srgbClr val="C00000"/>
                </a:solidFill>
                <a:latin typeface="Calibri" panose="020F0502020204030204" pitchFamily="34" charset="0"/>
                <a:ea typeface="Arial Unicode MS" charset="0"/>
                <a:cs typeface="Segoe UI" panose="020B0502040204020203" pitchFamily="34" charset="0"/>
              </a:rPr>
              <a:t>16 April </a:t>
            </a:r>
            <a:r>
              <a:rPr lang="en-US" altLang="en-US" sz="1600" b="1" i="1" dirty="0">
                <a:solidFill>
                  <a:srgbClr val="C00000"/>
                </a:solidFill>
                <a:latin typeface="Calibri" panose="020F0502020204030204" pitchFamily="34" charset="0"/>
                <a:ea typeface="Arial Unicode MS" charset="0"/>
                <a:cs typeface="Segoe UI" panose="020B0502040204020203" pitchFamily="34" charset="0"/>
              </a:rPr>
              <a:t>2021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 typeface="Times New Roman" panose="02020603050405020304" pitchFamily="18" charset="0"/>
              <a:buNone/>
            </a:pPr>
            <a:endParaRPr lang="en-US" altLang="en-US" sz="1800" b="1" dirty="0">
              <a:solidFill>
                <a:srgbClr val="C00000"/>
              </a:solidFill>
              <a:latin typeface="Calibri" panose="020F0502020204030204" pitchFamily="34" charset="0"/>
              <a:ea typeface="Arial Unicode MS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0" y="3717562"/>
            <a:ext cx="9144001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Project Partner Auditors: send the report to the Lead Beneficiary Auditor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Lead Beneficiary Auditor: send the report to the Lead Beneficiary</a:t>
            </a:r>
          </a:p>
          <a:p>
            <a:pPr marL="285750" indent="-285750"/>
            <a:endParaRPr lang="en-US" sz="2400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This will lock the report from any further editing: </a:t>
            </a:r>
            <a:r>
              <a:rPr lang="en-US" sz="2400" b="1" u="sng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Make sure that you uploaded the right report, there’s no way of modifying afterwards</a:t>
            </a:r>
          </a:p>
          <a:p>
            <a:endParaRPr lang="en-US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456263-BF37-4C7B-8D2C-E6BA71B83DCD}"/>
              </a:ext>
            </a:extLst>
          </p:cNvPr>
          <p:cNvSpPr txBox="1"/>
          <p:nvPr/>
        </p:nvSpPr>
        <p:spPr>
          <a:xfrm>
            <a:off x="457200" y="229269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.. and last, but not least…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A52BB2-201C-4AEE-B941-39C3EB1C728C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325729" y="5990590"/>
            <a:ext cx="635391" cy="363538"/>
          </a:xfrm>
        </p:spPr>
        <p:txBody>
          <a:bodyPr/>
          <a:lstStyle/>
          <a:p>
            <a:pPr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2691BB8-698E-47C5-A8AB-436965B30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27" y="828231"/>
            <a:ext cx="7469945" cy="260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019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187624" y="1484784"/>
            <a:ext cx="6552728" cy="366472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3200" b="1" dirty="0">
                <a:solidFill>
                  <a:srgbClr val="002060"/>
                </a:solidFill>
                <a:latin typeface="Calibri" pitchFamily="32" charset="0"/>
              </a:rPr>
              <a:t>THANK YOU FOR YOUR ATTENTION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200" b="1" dirty="0">
              <a:solidFill>
                <a:srgbClr val="00206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sz="3200" b="1" dirty="0">
                <a:solidFill>
                  <a:srgbClr val="002060"/>
                </a:solidFill>
                <a:latin typeface="Calibri" pitchFamily="32" charset="0"/>
              </a:rPr>
              <a:t>MERCI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200" b="1" dirty="0">
              <a:solidFill>
                <a:srgbClr val="002060"/>
              </a:solidFill>
              <a:latin typeface="Calibri" pitchFamily="32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ar-SA" altLang="it-IT" sz="3200" b="1" dirty="0">
                <a:solidFill>
                  <a:srgbClr val="002060"/>
                </a:solidFill>
                <a:latin typeface="Arabic Typesetting" pitchFamily="64" charset="0"/>
              </a:rPr>
              <a:t>شكراً</a:t>
            </a:r>
            <a:endParaRPr lang="en-GB" altLang="it-IT" sz="3200" b="1" dirty="0">
              <a:solidFill>
                <a:srgbClr val="002060"/>
              </a:solidFill>
              <a:latin typeface="Arabic Typesetting" pitchFamily="6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it-IT" sz="3600" b="1" dirty="0">
              <a:solidFill>
                <a:srgbClr val="000000"/>
              </a:solidFill>
            </a:endParaRPr>
          </a:p>
        </p:txBody>
      </p:sp>
      <p:grpSp>
        <p:nvGrpSpPr>
          <p:cNvPr id="6" name="Gruppo 10"/>
          <p:cNvGrpSpPr>
            <a:grpSpLocks noChangeAspect="1"/>
          </p:cNvGrpSpPr>
          <p:nvPr/>
        </p:nvGrpSpPr>
        <p:grpSpPr bwMode="auto">
          <a:xfrm>
            <a:off x="4160942" y="4805753"/>
            <a:ext cx="4554537" cy="971550"/>
            <a:chOff x="3517180" y="0"/>
            <a:chExt cx="6619503" cy="1412875"/>
          </a:xfrm>
        </p:grpSpPr>
        <p:pic>
          <p:nvPicPr>
            <p:cNvPr id="7" name="Picture 2" descr="head_2_EN"/>
            <p:cNvPicPr>
              <a:picLocks noChangeAspect="1" noChangeArrowheads="1"/>
            </p:cNvPicPr>
            <p:nvPr/>
          </p:nvPicPr>
          <p:blipFill>
            <a:blip r:embed="rId2"/>
            <a:srcRect l="36250" t="33377" r="46571"/>
            <a:stretch>
              <a:fillRect/>
            </a:stretch>
          </p:blipFill>
          <p:spPr bwMode="auto">
            <a:xfrm>
              <a:off x="6084168" y="0"/>
              <a:ext cx="1431925" cy="141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Immagine 1"/>
            <p:cNvPicPr>
              <a:picLocks noChangeAspect="1" noChangeArrowheads="1"/>
            </p:cNvPicPr>
            <p:nvPr/>
          </p:nvPicPr>
          <p:blipFill>
            <a:blip r:embed="rId3"/>
            <a:srcRect l="10478" r="11214"/>
            <a:stretch>
              <a:fillRect/>
            </a:stretch>
          </p:blipFill>
          <p:spPr bwMode="auto">
            <a:xfrm>
              <a:off x="3517180" y="0"/>
              <a:ext cx="2566988" cy="1303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Immagine 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68343" y="209454"/>
              <a:ext cx="2468340" cy="1046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59816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458787" y="240804"/>
            <a:ext cx="8291318" cy="61247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Goal of the presentation</a:t>
            </a:r>
          </a:p>
          <a:p>
            <a:endParaRPr lang="en-US" sz="2800" b="1" dirty="0">
              <a:solidFill>
                <a:srgbClr val="C00000"/>
              </a:solidFill>
              <a:latin typeface="Calibri" pitchFamily="34" charset="0"/>
              <a:ea typeface="Arial Unicode MS"/>
              <a:cs typeface="Segoe UI"/>
            </a:endParaRPr>
          </a:p>
          <a:p>
            <a:pPr algn="just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Introducing the Auditors of ENI CBC MED Projects to the </a:t>
            </a:r>
            <a:r>
              <a:rPr lang="en-US" sz="2800" b="1" i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Management and Information System </a:t>
            </a:r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(MIS).</a:t>
            </a:r>
            <a:endParaRPr lang="en-US" sz="2800" b="1" dirty="0">
              <a:solidFill>
                <a:srgbClr val="002060"/>
              </a:solidFill>
              <a:latin typeface="Calibri" charset="0"/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800" b="1" dirty="0">
              <a:solidFill>
                <a:srgbClr val="C00000"/>
              </a:solidFill>
              <a:latin typeface="Calibri" charset="0"/>
            </a:endParaRPr>
          </a:p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>
                <a:solidFill>
                  <a:srgbClr val="C00000"/>
                </a:solidFill>
                <a:latin typeface="Calibri" charset="0"/>
              </a:rPr>
              <a:t>WARNING</a:t>
            </a:r>
            <a:endParaRPr lang="en-US" sz="2800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  <a:p>
            <a:endParaRPr lang="en-US" sz="2800" b="1" dirty="0">
              <a:solidFill>
                <a:srgbClr val="C00000"/>
              </a:solidFill>
              <a:latin typeface="Calibri" pitchFamily="34" charset="0"/>
              <a:ea typeface="Arial Unicode MS"/>
              <a:cs typeface="Segoe UI"/>
            </a:endParaRPr>
          </a:p>
          <a:p>
            <a:pPr algn="just"/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Make sure that you upload the final version of your report (and consolidated report for the LB Auditor) before you send it to the LB Auditor (or LB).</a:t>
            </a:r>
          </a:p>
          <a:p>
            <a:endParaRPr lang="en-US" sz="2400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  <a:p>
            <a:pPr algn="just"/>
            <a:r>
              <a:rPr lang="en-GB" sz="28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The reporting procedure in the MIS is linear, meaning that once you reach a stage you CAN’T go back to the previous step.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7A64CF-2DAE-47DE-A57C-B12A821DD985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212905" y="6180599"/>
            <a:ext cx="348555" cy="363538"/>
          </a:xfrm>
        </p:spPr>
        <p:txBody>
          <a:bodyPr/>
          <a:lstStyle/>
          <a:p>
            <a:pPr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sp>
        <p:nvSpPr>
          <p:cNvPr id="5" name="Isosceles Triangle 4"/>
          <p:cNvSpPr/>
          <p:nvPr/>
        </p:nvSpPr>
        <p:spPr bwMode="auto">
          <a:xfrm>
            <a:off x="3026831" y="2429807"/>
            <a:ext cx="571504" cy="357190"/>
          </a:xfrm>
          <a:prstGeom prst="triangle">
            <a:avLst/>
          </a:prstGeom>
          <a:solidFill>
            <a:srgbClr val="F6F000"/>
          </a:solidFill>
          <a:ln w="38100" cap="rnd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28" tIns="45665" rIns="91328" bIns="45665" anchor="ctr"/>
          <a:lstStyle/>
          <a:p>
            <a:pPr algn="ctr" defTabSz="45631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400" b="1" dirty="0">
                <a:solidFill>
                  <a:srgbClr val="502800"/>
                </a:solidFill>
                <a:latin typeface="Georgia" panose="02040502050405020303" pitchFamily="18" charset="0"/>
                <a:sym typeface="Webdings"/>
              </a:rPr>
              <a:t>!</a:t>
            </a:r>
            <a:endParaRPr lang="en-GB" sz="1400" b="1" dirty="0">
              <a:solidFill>
                <a:srgbClr val="502800"/>
              </a:solidFill>
              <a:latin typeface="Georgia" panose="02040502050405020303" pitchFamily="18" charset="0"/>
              <a:sym typeface="Webdings"/>
            </a:endParaRPr>
          </a:p>
          <a:p>
            <a:pPr algn="ctr" defTabSz="456312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500" dirty="0">
              <a:solidFill>
                <a:srgbClr val="5028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861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126608" y="4364356"/>
            <a:ext cx="9017392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After receiving your access codes from the Lead Beneficiary of the project, you can access the MIS to audit the project. </a:t>
            </a:r>
          </a:p>
          <a:p>
            <a:pPr marL="342900" indent="-342900">
              <a:buAutoNum type="arabicPeriod"/>
            </a:pPr>
            <a:r>
              <a:rPr lang="en-US" sz="22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The link: http://enicbcmed.eu/mis/login</a:t>
            </a:r>
          </a:p>
          <a:p>
            <a:pPr marL="342900" indent="-342900">
              <a:buAutoNum type="arabicPeriod"/>
            </a:pPr>
            <a:r>
              <a:rPr lang="en-US" sz="22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Link to download the complete guide</a:t>
            </a:r>
          </a:p>
          <a:p>
            <a:pPr marL="342900" indent="-342900">
              <a:buFontTx/>
              <a:buAutoNum type="arabicPeriod"/>
            </a:pPr>
            <a:r>
              <a:rPr lang="en-US" sz="22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Link to MIS support mail</a:t>
            </a:r>
          </a:p>
          <a:p>
            <a:pPr marL="342900" indent="-342900">
              <a:buFontTx/>
              <a:buAutoNum type="arabicPeriod"/>
            </a:pPr>
            <a:r>
              <a:rPr lang="en-US" sz="22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To recover your password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C5A6D-CE71-48DA-9285-BCA39529DC9A}"/>
              </a:ext>
            </a:extLst>
          </p:cNvPr>
          <p:cNvSpPr txBox="1"/>
          <p:nvPr/>
        </p:nvSpPr>
        <p:spPr>
          <a:xfrm>
            <a:off x="472191" y="109348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MIS Access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73187-01CD-42B9-BD62-6AB2579D5F83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7996465" y="6237862"/>
            <a:ext cx="776068" cy="363538"/>
          </a:xfrm>
        </p:spPr>
        <p:txBody>
          <a:bodyPr/>
          <a:lstStyle/>
          <a:p>
            <a:pPr algn="ctr"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 algn="ctr">
                <a:defRPr/>
              </a:pPr>
              <a:t>3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DFDDEBFB-49E9-4334-B74E-5553A4FD0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26" y="737331"/>
            <a:ext cx="6289949" cy="351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84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126608" y="4130908"/>
            <a:ext cx="901739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In the reporting tab, select “Interim Report”:</a:t>
            </a:r>
          </a:p>
          <a:p>
            <a:endParaRPr lang="en-US" sz="2400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  <a:p>
            <a:pPr marL="342900" indent="-342900">
              <a:buAutoNum type="arabicPeriod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View the report</a:t>
            </a:r>
          </a:p>
          <a:p>
            <a:pPr marL="342900" indent="-342900">
              <a:buAutoNum type="arabicPeriod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Validate the report (to audit)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C5A6D-CE71-48DA-9285-BCA39529DC9A}"/>
              </a:ext>
            </a:extLst>
          </p:cNvPr>
          <p:cNvSpPr txBox="1"/>
          <p:nvPr/>
        </p:nvSpPr>
        <p:spPr>
          <a:xfrm>
            <a:off x="539392" y="249817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Report Selection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73187-01CD-42B9-BD62-6AB2579D5F83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146366" y="5923068"/>
            <a:ext cx="776068" cy="363538"/>
          </a:xfrm>
        </p:spPr>
        <p:txBody>
          <a:bodyPr/>
          <a:lstStyle/>
          <a:p>
            <a:pPr algn="ctr"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 algn="ctr">
                <a:defRPr/>
              </a:pPr>
              <a:t>4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3AFA631-59A7-453E-9399-4B6FC9B9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66" y="972766"/>
            <a:ext cx="8201465" cy="270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57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126608" y="4534942"/>
            <a:ext cx="9017392" cy="17235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You may navigate throughout the sections, however, your main work will be in the Expenses per Work Packages (WPs) section: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Check the selected budget line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Back to the previous page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C5A6D-CE71-48DA-9285-BCA39529DC9A}"/>
              </a:ext>
            </a:extLst>
          </p:cNvPr>
          <p:cNvSpPr txBox="1"/>
          <p:nvPr/>
        </p:nvSpPr>
        <p:spPr>
          <a:xfrm>
            <a:off x="457200" y="260091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Check the reported expenditure - 1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73187-01CD-42B9-BD62-6AB2579D5F83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146366" y="5923068"/>
            <a:ext cx="776068" cy="363538"/>
          </a:xfrm>
        </p:spPr>
        <p:txBody>
          <a:bodyPr/>
          <a:lstStyle/>
          <a:p>
            <a:pPr algn="ctr"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 algn="ctr">
                <a:defRPr/>
              </a:pPr>
              <a:t>5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1083471F-149B-41E3-BD05-335B199F9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29" y="965597"/>
            <a:ext cx="7785295" cy="344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32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126608" y="4274552"/>
            <a:ext cx="9017392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Each Budget Line (BL) contains the details of the expenses related to it with the following functions:</a:t>
            </a:r>
          </a:p>
          <a:p>
            <a:pPr marL="342900" indent="-342900"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View expenditure details (no edit possible )</a:t>
            </a:r>
          </a:p>
          <a:p>
            <a:pPr marL="342900" indent="-342900"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Add ineligible expenditure (see the cut in the image above)</a:t>
            </a:r>
          </a:p>
          <a:p>
            <a:pPr marL="342900" indent="-342900"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Edit the added ineligible expenditure</a:t>
            </a:r>
          </a:p>
          <a:p>
            <a:pPr marL="342900" indent="-342900"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Delete the ineligible expenditure</a:t>
            </a:r>
          </a:p>
          <a:p>
            <a:pPr marL="342900" indent="-342900"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Insert comments on the expenditure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C5A6D-CE71-48DA-9285-BCA39529DC9A}"/>
              </a:ext>
            </a:extLst>
          </p:cNvPr>
          <p:cNvSpPr txBox="1"/>
          <p:nvPr/>
        </p:nvSpPr>
        <p:spPr>
          <a:xfrm>
            <a:off x="457200" y="64885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Check the reported expenditure - 2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73187-01CD-42B9-BD62-6AB2579D5F83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131376" y="6192891"/>
            <a:ext cx="776068" cy="363538"/>
          </a:xfrm>
        </p:spPr>
        <p:txBody>
          <a:bodyPr/>
          <a:lstStyle/>
          <a:p>
            <a:pPr algn="ctr"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 algn="ctr">
                <a:defRPr/>
              </a:pPr>
              <a:t>6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515F995-BC3C-45C8-855C-D64BA22AD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701209"/>
            <a:ext cx="8077201" cy="347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98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75238" y="4408114"/>
            <a:ext cx="9017392" cy="18004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To add ineligible expenditures, you will have to fill at least: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The potential ineligible amount in Euro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The irregularity Code (from a drop-down list)</a:t>
            </a:r>
          </a:p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.. the description/comments field is optional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C5A6D-CE71-48DA-9285-BCA39529DC9A}"/>
              </a:ext>
            </a:extLst>
          </p:cNvPr>
          <p:cNvSpPr txBox="1"/>
          <p:nvPr/>
        </p:nvSpPr>
        <p:spPr>
          <a:xfrm>
            <a:off x="457200" y="229269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Check the reported expenditure - 3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73187-01CD-42B9-BD62-6AB2579D5F83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146366" y="5923068"/>
            <a:ext cx="776068" cy="363538"/>
          </a:xfrm>
        </p:spPr>
        <p:txBody>
          <a:bodyPr/>
          <a:lstStyle/>
          <a:p>
            <a:pPr algn="ctr"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 algn="ctr">
                <a:defRPr/>
              </a:pPr>
              <a:t>7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6E3ACB5-52C9-4CC0-A2B2-94BC12298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57" y="907414"/>
            <a:ext cx="7582486" cy="33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14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366009" y="4226960"/>
            <a:ext cx="8698091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You can export the narrative report in *.doc version anytime, the list of expenditures and the financial table in *.</a:t>
            </a:r>
            <a:r>
              <a:rPr lang="en-US" sz="2400" b="1" dirty="0" err="1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xls</a:t>
            </a:r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 format</a:t>
            </a:r>
          </a:p>
          <a:p>
            <a:endParaRPr lang="en-US" sz="2400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The financial table includes budget per WP, cost category, PP.. Etc.</a:t>
            </a:r>
          </a:p>
          <a:p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The expenditures table includes all expenses in each budget line</a:t>
            </a:r>
          </a:p>
          <a:p>
            <a:r>
              <a:rPr lang="en-US" sz="24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456263-BF37-4C7B-8D2C-E6BA71B83DCD}"/>
              </a:ext>
            </a:extLst>
          </p:cNvPr>
          <p:cNvSpPr txBox="1"/>
          <p:nvPr/>
        </p:nvSpPr>
        <p:spPr>
          <a:xfrm>
            <a:off x="457200" y="260091"/>
            <a:ext cx="8077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Export Report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A52BB2-201C-4AEE-B941-39C3EB1C728C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325729" y="5990590"/>
            <a:ext cx="635391" cy="363538"/>
          </a:xfrm>
        </p:spPr>
        <p:txBody>
          <a:bodyPr/>
          <a:lstStyle/>
          <a:p>
            <a:pPr>
              <a:defRPr/>
            </a:pPr>
            <a:fld id="{8306F9FA-9161-431B-B763-8B8762FE7BEB}" type="slidenum">
              <a:rPr lang="it-IT" altLang="en-US" sz="2000" b="1" smtClean="0">
                <a:solidFill>
                  <a:srgbClr val="C00000"/>
                </a:solidFill>
              </a:rPr>
              <a:pPr>
                <a:defRPr/>
              </a:pPr>
              <a:t>8</a:t>
            </a:fld>
            <a:endParaRPr lang="it-IT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76533C-9C04-4072-B198-7F717AE68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98" y="844866"/>
            <a:ext cx="6471754" cy="321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55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6ED33-1473-449B-983B-D5BDA744115E}"/>
              </a:ext>
            </a:extLst>
          </p:cNvPr>
          <p:cNvSpPr txBox="1"/>
          <p:nvPr/>
        </p:nvSpPr>
        <p:spPr>
          <a:xfrm>
            <a:off x="0" y="4136223"/>
            <a:ext cx="9144000" cy="27289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400"/>
              </a:spcBef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In the checklist section, you have the following functions:</a:t>
            </a:r>
          </a:p>
          <a:p>
            <a:pPr marL="342900" indent="-342900">
              <a:spcBef>
                <a:spcPts val="400"/>
              </a:spcBef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Download the reporting </a:t>
            </a:r>
            <a:r>
              <a:rPr lang="en-US" sz="2000" b="1" i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EVR pack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 templates</a:t>
            </a:r>
          </a:p>
          <a:p>
            <a:pPr marL="342900" indent="-342900">
              <a:spcBef>
                <a:spcPts val="400"/>
              </a:spcBef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Download the selected document/report</a:t>
            </a:r>
          </a:p>
          <a:p>
            <a:pPr marL="342900" indent="-342900">
              <a:spcBef>
                <a:spcPts val="400"/>
              </a:spcBef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Upload the report EVR pack of the audited partner (one file, could be compressed folder of several files – limit of the size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30 Mega 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byte</a:t>
            </a:r>
          </a:p>
          <a:p>
            <a:pPr marL="342900" indent="-342900">
              <a:spcBef>
                <a:spcPts val="400"/>
              </a:spcBef>
              <a:buAutoNum type="arabicPeriod"/>
            </a:pP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Upload the </a:t>
            </a:r>
            <a:r>
              <a:rPr lang="en-US" sz="2000" b="1" i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Consolidated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  <a:ea typeface="Arial Unicode MS"/>
                <a:cs typeface="Segoe UI"/>
              </a:rPr>
              <a:t> report EVR pack for the project (only available for the LB Auditor)</a:t>
            </a:r>
          </a:p>
          <a:p>
            <a:endParaRPr lang="en-US" b="1" dirty="0">
              <a:solidFill>
                <a:srgbClr val="002060"/>
              </a:solidFill>
              <a:latin typeface="Calibri" pitchFamily="34" charset="0"/>
              <a:ea typeface="Arial Unicode MS"/>
              <a:cs typeface="Segoe U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456263-BF37-4C7B-8D2C-E6BA71B83DCD}"/>
              </a:ext>
            </a:extLst>
          </p:cNvPr>
          <p:cNvSpPr txBox="1"/>
          <p:nvPr/>
        </p:nvSpPr>
        <p:spPr>
          <a:xfrm>
            <a:off x="0" y="116589"/>
            <a:ext cx="91440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libri" pitchFamily="34" charset="0"/>
                <a:ea typeface="Arial Unicode MS"/>
                <a:cs typeface="Segoe UI"/>
              </a:rPr>
              <a:t>Checklist and Expenditures Verification Report (EVR)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A52BB2-201C-4AEE-B941-39C3EB1C728C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8313737" y="6155481"/>
            <a:ext cx="635391" cy="363538"/>
          </a:xfrm>
        </p:spPr>
        <p:txBody>
          <a:bodyPr/>
          <a:lstStyle/>
          <a:p>
            <a:pPr algn="ctr">
              <a:defRPr/>
            </a:pPr>
            <a:fld id="{8306F9FA-9161-431B-B763-8B8762FE7BEB}" type="slidenum">
              <a:rPr lang="it-IT" altLang="en-US" b="1" smtClean="0">
                <a:solidFill>
                  <a:schemeClr val="tx1"/>
                </a:solidFill>
              </a:rPr>
              <a:pPr algn="ctr">
                <a:defRPr/>
              </a:pPr>
              <a:t>9</a:t>
            </a:fld>
            <a:endParaRPr lang="it-IT" altLang="en-US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7A67850-B23C-46C0-9B0E-C04BE947E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53" y="794685"/>
            <a:ext cx="7437198" cy="332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91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 Unicode M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BD7104D9AE55C438F472FE71E15801B" ma:contentTypeVersion="11" ma:contentTypeDescription="Crear nuevo documento." ma:contentTypeScope="" ma:versionID="a16802034d5085fa669493d5603cd205">
  <xsd:schema xmlns:xsd="http://www.w3.org/2001/XMLSchema" xmlns:xs="http://www.w3.org/2001/XMLSchema" xmlns:p="http://schemas.microsoft.com/office/2006/metadata/properties" xmlns:ns2="fc9851a6-e3ea-46fe-91e9-622aed339a88" xmlns:ns3="fd326a33-225c-4516-b09e-08900dabf016" targetNamespace="http://schemas.microsoft.com/office/2006/metadata/properties" ma:root="true" ma:fieldsID="a8cdd4b9ba136880c291d2c9b5719183" ns2:_="" ns3:_="">
    <xsd:import namespace="fc9851a6-e3ea-46fe-91e9-622aed339a88"/>
    <xsd:import namespace="fd326a33-225c-4516-b09e-08900dabf0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9851a6-e3ea-46fe-91e9-622aed339a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326a33-225c-4516-b09e-08900dabf01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08017CC-F836-4FB0-A37E-DD4C125731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9851a6-e3ea-46fe-91e9-622aed339a88"/>
    <ds:schemaRef ds:uri="fd326a33-225c-4516-b09e-08900dabf0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96E53D-C5C0-405C-81B9-3116CAF78D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982EF8-3275-445E-AF4D-2EC5E7895795}">
  <ds:schemaRefs>
    <ds:schemaRef ds:uri="http://schemas.microsoft.com/office/2006/metadata/properties"/>
    <ds:schemaRef ds:uri="fc9851a6-e3ea-46fe-91e9-622aed339a88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fd326a33-225c-4516-b09e-08900dabf016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524</Words>
  <Application>Microsoft Office PowerPoint</Application>
  <PresentationFormat>On-screen Show (4:3)</PresentationFormat>
  <Paragraphs>73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Arabic Typesetting</vt:lpstr>
      <vt:lpstr>Arial</vt:lpstr>
      <vt:lpstr>Calibri</vt:lpstr>
      <vt:lpstr>Georgia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Aous TAMIMI - JTS ENI CBC MED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Interim Report training for LBs</dc:subject>
  <dc:creator>Silvia Cubadda</dc:creator>
  <cp:keywords>Training</cp:keywords>
  <dc:description>Interim Report training for LBs</dc:description>
  <cp:lastModifiedBy>Aous Tamimi</cp:lastModifiedBy>
  <cp:revision>82</cp:revision>
  <cp:lastPrinted>1601-01-01T00:00:00Z</cp:lastPrinted>
  <dcterms:created xsi:type="dcterms:W3CDTF">1601-01-01T00:00:00Z</dcterms:created>
  <dcterms:modified xsi:type="dcterms:W3CDTF">2021-04-16T12:42:41Z</dcterms:modified>
  <cp:category>MIS 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0x010100BBD7104D9AE55C438F472FE71E15801B</vt:lpwstr>
  </property>
</Properties>
</file>