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3" r:id="rId1"/>
    <p:sldMasterId id="2147483785" r:id="rId2"/>
  </p:sldMasterIdLst>
  <p:notesMasterIdLst>
    <p:notesMasterId r:id="rId14"/>
  </p:notesMasterIdLst>
  <p:sldIdLst>
    <p:sldId id="413" r:id="rId3"/>
    <p:sldId id="257" r:id="rId4"/>
    <p:sldId id="266" r:id="rId5"/>
    <p:sldId id="261" r:id="rId6"/>
    <p:sldId id="258" r:id="rId7"/>
    <p:sldId id="267" r:id="rId8"/>
    <p:sldId id="268" r:id="rId9"/>
    <p:sldId id="269" r:id="rId10"/>
    <p:sldId id="270" r:id="rId11"/>
    <p:sldId id="271" r:id="rId12"/>
    <p:sldId id="366" r:id="rId13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RNOUX  , VINCENT" initials="E,V" lastIdx="8" clrIdx="0">
    <p:extLst>
      <p:ext uri="{19B8F6BF-5375-455C-9EA6-DF929625EA0E}">
        <p15:presenceInfo xmlns:p15="http://schemas.microsoft.com/office/powerpoint/2012/main" userId="S::ernoux_vina@gva.es::1576baf0-7e15-4534-87f4-2bbb33aa8431" providerId="AD"/>
      </p:ext>
    </p:extLst>
  </p:cmAuthor>
  <p:cmAuthor id="2" name="Silvia Cubadda" initials="SC" lastIdx="5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63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44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commentAuthors" Target="commentAuthors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1AEC45-80F9-4202-9185-D8CF6DD4FFBF}" type="datetimeFigureOut">
              <a:rPr lang="es-ES" smtClean="0"/>
              <a:pPr/>
              <a:t>21/06/2021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C1F625-21CF-4AAB-A2C8-737A077313D8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784946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92E6BB-A835-4335-A55C-9AED123A3F92}" type="datetime1">
              <a:rPr lang="it-IT"/>
              <a:pPr>
                <a:defRPr/>
              </a:pPr>
              <a:t>21/06/2021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54B943-A830-4529-9AE7-39DA3F11A731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767282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6C4E03-F61D-4B60-B618-7C2559DDDF3B}" type="datetime1">
              <a:rPr lang="it-IT"/>
              <a:pPr>
                <a:defRPr/>
              </a:pPr>
              <a:t>21/06/2021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6D0477-4EE2-406F-A1FC-EECA6F5AA6C3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818743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94E1E5-3A1A-4090-9250-04864F63F4E4}" type="datetime1">
              <a:rPr lang="it-IT"/>
              <a:pPr>
                <a:defRPr/>
              </a:pPr>
              <a:t>21/06/2021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627785-61AF-4F2D-94D0-02FC400CEE39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924351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po 10">
            <a:extLst>
              <a:ext uri="{FF2B5EF4-FFF2-40B4-BE49-F238E27FC236}">
                <a16:creationId xmlns:a16="http://schemas.microsoft.com/office/drawing/2014/main" id="{73F9947D-9C1A-44C8-99E5-B0186775E867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3527425" y="125413"/>
            <a:ext cx="5484813" cy="1169987"/>
            <a:chOff x="3517180" y="0"/>
            <a:chExt cx="6619503" cy="1412875"/>
          </a:xfrm>
        </p:grpSpPr>
        <p:pic>
          <p:nvPicPr>
            <p:cNvPr id="5" name="Picture 2" descr="head_2_EN">
              <a:extLst>
                <a:ext uri="{FF2B5EF4-FFF2-40B4-BE49-F238E27FC236}">
                  <a16:creationId xmlns:a16="http://schemas.microsoft.com/office/drawing/2014/main" id="{5DCA7C68-B813-4136-8F08-AD5450067C0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250" t="33377" r="46571"/>
            <a:stretch>
              <a:fillRect/>
            </a:stretch>
          </p:blipFill>
          <p:spPr bwMode="auto">
            <a:xfrm>
              <a:off x="6084168" y="0"/>
              <a:ext cx="1431925" cy="141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Immagine 1">
              <a:extLst>
                <a:ext uri="{FF2B5EF4-FFF2-40B4-BE49-F238E27FC236}">
                  <a16:creationId xmlns:a16="http://schemas.microsoft.com/office/drawing/2014/main" id="{081E715C-0897-403D-9443-04886BC1356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78" r="11214"/>
            <a:stretch>
              <a:fillRect/>
            </a:stretch>
          </p:blipFill>
          <p:spPr bwMode="auto">
            <a:xfrm>
              <a:off x="3517180" y="0"/>
              <a:ext cx="2566988" cy="1303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Immagine 9">
              <a:extLst>
                <a:ext uri="{FF2B5EF4-FFF2-40B4-BE49-F238E27FC236}">
                  <a16:creationId xmlns:a16="http://schemas.microsoft.com/office/drawing/2014/main" id="{74EAE9D7-5CC3-4390-A10E-1242A5521B6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8343" y="209454"/>
              <a:ext cx="2468340" cy="10465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8" name="Segnaposto data 3">
            <a:extLst>
              <a:ext uri="{FF2B5EF4-FFF2-40B4-BE49-F238E27FC236}">
                <a16:creationId xmlns:a16="http://schemas.microsoft.com/office/drawing/2014/main" id="{5F331F2F-1B81-4AF0-8760-A0F1D5F054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1D5520-6055-4313-97E7-EB7BAA2AAFC6}" type="datetime1">
              <a:rPr lang="it-IT"/>
              <a:pPr>
                <a:defRPr/>
              </a:pPr>
              <a:t>21/06/2021</a:t>
            </a:fld>
            <a:endParaRPr lang="it-IT"/>
          </a:p>
        </p:txBody>
      </p:sp>
      <p:sp>
        <p:nvSpPr>
          <p:cNvPr id="9" name="Segnaposto piè di pagina 4">
            <a:extLst>
              <a:ext uri="{FF2B5EF4-FFF2-40B4-BE49-F238E27FC236}">
                <a16:creationId xmlns:a16="http://schemas.microsoft.com/office/drawing/2014/main" id="{EFDFC149-981F-4F84-8044-7DDA0AC69F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0" name="Segnaposto numero diapositiva 5">
            <a:extLst>
              <a:ext uri="{FF2B5EF4-FFF2-40B4-BE49-F238E27FC236}">
                <a16:creationId xmlns:a16="http://schemas.microsoft.com/office/drawing/2014/main" id="{7379A3E4-AFC6-4B9B-B203-21E1E5FCE3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A086A8B-66E5-46CD-BB16-78301AEF51A2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9614232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po 14">
            <a:extLst>
              <a:ext uri="{FF2B5EF4-FFF2-40B4-BE49-F238E27FC236}">
                <a16:creationId xmlns:a16="http://schemas.microsoft.com/office/drawing/2014/main" id="{A0F0DBC3-9165-4CAB-AD73-4ED402F66BDE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5897563" y="5749925"/>
            <a:ext cx="2868612" cy="612775"/>
            <a:chOff x="3517180" y="0"/>
            <a:chExt cx="6619503" cy="1412875"/>
          </a:xfrm>
        </p:grpSpPr>
        <p:pic>
          <p:nvPicPr>
            <p:cNvPr id="5" name="Picture 2" descr="head_2_EN">
              <a:extLst>
                <a:ext uri="{FF2B5EF4-FFF2-40B4-BE49-F238E27FC236}">
                  <a16:creationId xmlns:a16="http://schemas.microsoft.com/office/drawing/2014/main" id="{583BDBDE-24D3-4EFD-8AD2-009C781FE5B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250" t="33377" r="46571"/>
            <a:stretch>
              <a:fillRect/>
            </a:stretch>
          </p:blipFill>
          <p:spPr bwMode="auto">
            <a:xfrm>
              <a:off x="6084168" y="0"/>
              <a:ext cx="1431925" cy="141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Immagine 1">
              <a:extLst>
                <a:ext uri="{FF2B5EF4-FFF2-40B4-BE49-F238E27FC236}">
                  <a16:creationId xmlns:a16="http://schemas.microsoft.com/office/drawing/2014/main" id="{1CFED018-FBF5-4A9F-AA69-595F091AA82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78" r="11214"/>
            <a:stretch>
              <a:fillRect/>
            </a:stretch>
          </p:blipFill>
          <p:spPr bwMode="auto">
            <a:xfrm>
              <a:off x="3517180" y="0"/>
              <a:ext cx="2566988" cy="1303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Immagine 17">
              <a:extLst>
                <a:ext uri="{FF2B5EF4-FFF2-40B4-BE49-F238E27FC236}">
                  <a16:creationId xmlns:a16="http://schemas.microsoft.com/office/drawing/2014/main" id="{6CD29037-04F5-4385-B33E-3A55E7E59E9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8343" y="209454"/>
              <a:ext cx="2468340" cy="10465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8" name="Segnaposto data 3">
            <a:extLst>
              <a:ext uri="{FF2B5EF4-FFF2-40B4-BE49-F238E27FC236}">
                <a16:creationId xmlns:a16="http://schemas.microsoft.com/office/drawing/2014/main" id="{321D23A1-DD2E-4AFB-8817-468AFD18D2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656F42-1D4F-4368-A56A-65E169A4DC6C}" type="datetime1">
              <a:rPr lang="it-IT"/>
              <a:pPr>
                <a:defRPr/>
              </a:pPr>
              <a:t>21/06/2021</a:t>
            </a:fld>
            <a:endParaRPr lang="it-IT"/>
          </a:p>
        </p:txBody>
      </p:sp>
      <p:sp>
        <p:nvSpPr>
          <p:cNvPr id="9" name="Segnaposto piè di pagina 4">
            <a:extLst>
              <a:ext uri="{FF2B5EF4-FFF2-40B4-BE49-F238E27FC236}">
                <a16:creationId xmlns:a16="http://schemas.microsoft.com/office/drawing/2014/main" id="{E9E3F3DE-12B9-4978-82C9-F693792780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0" name="Segnaposto numero diapositiva 5">
            <a:extLst>
              <a:ext uri="{FF2B5EF4-FFF2-40B4-BE49-F238E27FC236}">
                <a16:creationId xmlns:a16="http://schemas.microsoft.com/office/drawing/2014/main" id="{AB4F41F9-36EB-4F8C-B8F4-E7AB84E4EC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7ABD836-D3CB-43F9-AE73-E9DCE6A67B6B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8716639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C047CBA2-A11E-4B0D-A9FB-689C9453E5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5E2EBC-E291-493F-9783-C9CEE56B92BC}" type="datetime1">
              <a:rPr lang="it-IT"/>
              <a:pPr>
                <a:defRPr/>
              </a:pPr>
              <a:t>21/06/2021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3275ACC-DBC0-47D7-85F1-FA80EEDC6E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F8F39751-FEF0-457B-B792-DB29AD029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8940E7-2488-4676-A381-29E0EA7A7294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2943497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3">
            <a:extLst>
              <a:ext uri="{FF2B5EF4-FFF2-40B4-BE49-F238E27FC236}">
                <a16:creationId xmlns:a16="http://schemas.microsoft.com/office/drawing/2014/main" id="{D8CE1991-C9EB-4C14-9499-F9FC72264B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22B326-16E3-4C26-9089-831EB1BCF490}" type="datetime1">
              <a:rPr lang="it-IT"/>
              <a:pPr>
                <a:defRPr/>
              </a:pPr>
              <a:t>21/06/2021</a:t>
            </a:fld>
            <a:endParaRPr lang="it-IT"/>
          </a:p>
        </p:txBody>
      </p:sp>
      <p:sp>
        <p:nvSpPr>
          <p:cNvPr id="6" name="Segnaposto piè di pagina 4">
            <a:extLst>
              <a:ext uri="{FF2B5EF4-FFF2-40B4-BE49-F238E27FC236}">
                <a16:creationId xmlns:a16="http://schemas.microsoft.com/office/drawing/2014/main" id="{9B1BBC64-288D-4DD3-949E-405C3376EC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>
            <a:extLst>
              <a:ext uri="{FF2B5EF4-FFF2-40B4-BE49-F238E27FC236}">
                <a16:creationId xmlns:a16="http://schemas.microsoft.com/office/drawing/2014/main" id="{49FB932C-4398-4021-AEA3-82A31E249E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267D6D-9809-4F06-8858-2408F9E85BAC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3965101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3">
            <a:extLst>
              <a:ext uri="{FF2B5EF4-FFF2-40B4-BE49-F238E27FC236}">
                <a16:creationId xmlns:a16="http://schemas.microsoft.com/office/drawing/2014/main" id="{B19E82BD-F0F8-4F3E-9C65-79DF687D24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E6171D-B7C3-439C-9764-355A8B8E813F}" type="datetime1">
              <a:rPr lang="it-IT"/>
              <a:pPr>
                <a:defRPr/>
              </a:pPr>
              <a:t>21/06/2021</a:t>
            </a:fld>
            <a:endParaRPr lang="it-IT"/>
          </a:p>
        </p:txBody>
      </p:sp>
      <p:sp>
        <p:nvSpPr>
          <p:cNvPr id="8" name="Segnaposto piè di pagina 4">
            <a:extLst>
              <a:ext uri="{FF2B5EF4-FFF2-40B4-BE49-F238E27FC236}">
                <a16:creationId xmlns:a16="http://schemas.microsoft.com/office/drawing/2014/main" id="{A3C57579-5A11-4441-A697-0894D121A6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Segnaposto numero diapositiva 5">
            <a:extLst>
              <a:ext uri="{FF2B5EF4-FFF2-40B4-BE49-F238E27FC236}">
                <a16:creationId xmlns:a16="http://schemas.microsoft.com/office/drawing/2014/main" id="{75B6A35F-A529-45AE-A8BC-D61A033721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3578D2-1690-452B-B19D-AB7C759D7D8C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0077704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3">
            <a:extLst>
              <a:ext uri="{FF2B5EF4-FFF2-40B4-BE49-F238E27FC236}">
                <a16:creationId xmlns:a16="http://schemas.microsoft.com/office/drawing/2014/main" id="{BDEBB764-484C-4988-83EF-F62CFE88D3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75C991-9D16-4E7A-9D1C-62F6F4A7E926}" type="datetime1">
              <a:rPr lang="it-IT"/>
              <a:pPr>
                <a:defRPr/>
              </a:pPr>
              <a:t>21/06/2021</a:t>
            </a:fld>
            <a:endParaRPr lang="it-IT"/>
          </a:p>
        </p:txBody>
      </p:sp>
      <p:sp>
        <p:nvSpPr>
          <p:cNvPr id="4" name="Segnaposto piè di pagina 4">
            <a:extLst>
              <a:ext uri="{FF2B5EF4-FFF2-40B4-BE49-F238E27FC236}">
                <a16:creationId xmlns:a16="http://schemas.microsoft.com/office/drawing/2014/main" id="{21F721F5-69A8-4CFA-985E-A98B2312C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egnaposto numero diapositiva 5">
            <a:extLst>
              <a:ext uri="{FF2B5EF4-FFF2-40B4-BE49-F238E27FC236}">
                <a16:creationId xmlns:a16="http://schemas.microsoft.com/office/drawing/2014/main" id="{605191BF-2A7C-463C-BC49-394131E65A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AE1608-DDCE-4105-9F8E-86FCFABE5B8C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4446253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3">
            <a:extLst>
              <a:ext uri="{FF2B5EF4-FFF2-40B4-BE49-F238E27FC236}">
                <a16:creationId xmlns:a16="http://schemas.microsoft.com/office/drawing/2014/main" id="{B311B4BA-CF8F-43C2-A3A8-0CEA0FE4FF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2FE4AA-7562-45AD-8337-DC228904F801}" type="datetime1">
              <a:rPr lang="it-IT"/>
              <a:pPr>
                <a:defRPr/>
              </a:pPr>
              <a:t>21/06/2021</a:t>
            </a:fld>
            <a:endParaRPr lang="it-IT"/>
          </a:p>
        </p:txBody>
      </p:sp>
      <p:sp>
        <p:nvSpPr>
          <p:cNvPr id="3" name="Segnaposto piè di pagina 4">
            <a:extLst>
              <a:ext uri="{FF2B5EF4-FFF2-40B4-BE49-F238E27FC236}">
                <a16:creationId xmlns:a16="http://schemas.microsoft.com/office/drawing/2014/main" id="{3063EE2C-D293-424E-91D2-E71AD560CD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Segnaposto numero diapositiva 5">
            <a:extLst>
              <a:ext uri="{FF2B5EF4-FFF2-40B4-BE49-F238E27FC236}">
                <a16:creationId xmlns:a16="http://schemas.microsoft.com/office/drawing/2014/main" id="{70454734-358F-428E-B2B5-4C470AE52C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00BD3F-9DBA-41AE-A2C8-9A2AB8908EB8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13477594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3">
            <a:extLst>
              <a:ext uri="{FF2B5EF4-FFF2-40B4-BE49-F238E27FC236}">
                <a16:creationId xmlns:a16="http://schemas.microsoft.com/office/drawing/2014/main" id="{5351C3DD-D84B-4A6E-A221-939982A41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87BBE9-23BF-4AC2-BF5D-32EA8E6BB6DE}" type="datetime1">
              <a:rPr lang="it-IT"/>
              <a:pPr>
                <a:defRPr/>
              </a:pPr>
              <a:t>21/06/2021</a:t>
            </a:fld>
            <a:endParaRPr lang="it-IT"/>
          </a:p>
        </p:txBody>
      </p:sp>
      <p:sp>
        <p:nvSpPr>
          <p:cNvPr id="6" name="Segnaposto piè di pagina 4">
            <a:extLst>
              <a:ext uri="{FF2B5EF4-FFF2-40B4-BE49-F238E27FC236}">
                <a16:creationId xmlns:a16="http://schemas.microsoft.com/office/drawing/2014/main" id="{DF9BAE66-E52A-476A-AB79-C8E742477F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>
            <a:extLst>
              <a:ext uri="{FF2B5EF4-FFF2-40B4-BE49-F238E27FC236}">
                <a16:creationId xmlns:a16="http://schemas.microsoft.com/office/drawing/2014/main" id="{8E2B801E-92BB-47FA-9DB1-94B58C1FE6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C67696-2DA5-47BB-987A-6BAEC4D3FC81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7587737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14A760-1AF8-444E-8AEA-D33BB51A93F0}" type="datetime1">
              <a:rPr lang="it-IT"/>
              <a:pPr>
                <a:defRPr/>
              </a:pPr>
              <a:t>21/06/2021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8343EA-1051-4E15-9124-93FD0C37B076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1075084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3">
            <a:extLst>
              <a:ext uri="{FF2B5EF4-FFF2-40B4-BE49-F238E27FC236}">
                <a16:creationId xmlns:a16="http://schemas.microsoft.com/office/drawing/2014/main" id="{4716897C-C2FF-42D5-B796-06B145048B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A9FE85-5F98-4D61-A3D0-4D8DBADEBB89}" type="datetime1">
              <a:rPr lang="it-IT"/>
              <a:pPr>
                <a:defRPr/>
              </a:pPr>
              <a:t>21/06/2021</a:t>
            </a:fld>
            <a:endParaRPr lang="it-IT"/>
          </a:p>
        </p:txBody>
      </p:sp>
      <p:sp>
        <p:nvSpPr>
          <p:cNvPr id="6" name="Segnaposto piè di pagina 4">
            <a:extLst>
              <a:ext uri="{FF2B5EF4-FFF2-40B4-BE49-F238E27FC236}">
                <a16:creationId xmlns:a16="http://schemas.microsoft.com/office/drawing/2014/main" id="{65E54CB8-931B-4F64-BDC2-447F86ADD6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>
            <a:extLst>
              <a:ext uri="{FF2B5EF4-FFF2-40B4-BE49-F238E27FC236}">
                <a16:creationId xmlns:a16="http://schemas.microsoft.com/office/drawing/2014/main" id="{195D8F39-900A-4FE6-9965-BCA829D1CB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35F85D-7605-47A1-B0E4-20ABFC7C3074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2583329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9379AD62-D49C-49FB-9258-6D1A785F37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CD21B6-2887-4A9B-B518-3A937F038659}" type="datetime1">
              <a:rPr lang="it-IT"/>
              <a:pPr>
                <a:defRPr/>
              </a:pPr>
              <a:t>21/06/2021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13206F67-C124-4768-A7D2-0FE028FA5E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E75D354D-6254-4CC1-B422-4C7CDA7563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DFA58A-D3BF-4F26-8AD0-FA901143031C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18534974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69ED84A4-58FC-4DAA-9E3B-A1EA60CF18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2EAD0E-3578-42E0-89C2-B9716E9DAF7C}" type="datetime1">
              <a:rPr lang="it-IT"/>
              <a:pPr>
                <a:defRPr/>
              </a:pPr>
              <a:t>21/06/2021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58E2337-FC05-4CE2-860B-2234450BAC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93EABF94-038E-4D8A-95FE-E1AF4D8412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2F38F4-4E42-4FFD-AE94-4C935782372F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727981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5606A7-ED77-4FDC-A011-9760908D15EE}" type="datetime1">
              <a:rPr lang="it-IT"/>
              <a:pPr>
                <a:defRPr/>
              </a:pPr>
              <a:t>21/06/2021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1B741B-4317-4EB2-AE59-2C27405451C7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50881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F194CE-4F25-4CF1-B8D8-B62833F8FF0A}" type="datetime1">
              <a:rPr lang="it-IT"/>
              <a:pPr>
                <a:defRPr/>
              </a:pPr>
              <a:t>21/06/2021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301AC-AC0F-415D-B67C-9EAD27AD6F22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30688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56FC37-5E9C-4454-894A-C704A7A39778}" type="datetime1">
              <a:rPr lang="it-IT"/>
              <a:pPr>
                <a:defRPr/>
              </a:pPr>
              <a:t>21/06/2021</a:t>
            </a:fld>
            <a:endParaRPr lang="it-IT"/>
          </a:p>
        </p:txBody>
      </p:sp>
      <p:sp>
        <p:nvSpPr>
          <p:cNvPr id="8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F0444F-ED6D-4146-AC7D-A9002D1408C8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648935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22B5AB-9133-429A-8C83-B8BB7D5AE522}" type="datetime1">
              <a:rPr lang="it-IT"/>
              <a:pPr>
                <a:defRPr/>
              </a:pPr>
              <a:t>21/06/2021</a:t>
            </a:fld>
            <a:endParaRPr lang="it-IT"/>
          </a:p>
        </p:txBody>
      </p:sp>
      <p:sp>
        <p:nvSpPr>
          <p:cNvPr id="4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7207BD-5AD3-450B-A5A4-9A537A6AB434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273549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2844E5-AEB6-4297-AD3C-238F71FF79F3}" type="datetime1">
              <a:rPr lang="it-IT"/>
              <a:pPr>
                <a:defRPr/>
              </a:pPr>
              <a:t>21/06/2021</a:t>
            </a:fld>
            <a:endParaRPr lang="it-IT"/>
          </a:p>
        </p:txBody>
      </p:sp>
      <p:sp>
        <p:nvSpPr>
          <p:cNvPr id="3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B1837B-B24C-40F1-A6A9-905B4EA42CB2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74784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CCC2FA-D4F9-4A7C-8C01-AE5098FF51AA}" type="datetime1">
              <a:rPr lang="it-IT"/>
              <a:pPr>
                <a:defRPr/>
              </a:pPr>
              <a:t>21/06/2021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0ECECD-55B8-4438-83D0-6C85DCF0324D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112484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4E7B98-FE15-4B6B-90BB-6E6364513AB7}" type="datetime1">
              <a:rPr lang="it-IT"/>
              <a:pPr>
                <a:defRPr/>
              </a:pPr>
              <a:t>21/06/2021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27D41E-F651-4D22-8E0E-A1C0E9AD9E9E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726847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egnaposto titolo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/>
              <a:t>Fare clic per modificare lo stile del titolo</a:t>
            </a:r>
          </a:p>
        </p:txBody>
      </p:sp>
      <p:sp>
        <p:nvSpPr>
          <p:cNvPr id="1027" name="Segnaposto testo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9C6829D-9509-4782-80C5-54A0387043A5}" type="datetime1">
              <a:rPr lang="it-IT"/>
              <a:pPr>
                <a:defRPr/>
              </a:pPr>
              <a:t>21/06/2021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645F3C4-5DEE-432E-9804-CA05D1F07874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46261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4" r:id="rId1"/>
    <p:sldLayoutId id="2147483775" r:id="rId2"/>
    <p:sldLayoutId id="2147483776" r:id="rId3"/>
    <p:sldLayoutId id="2147483777" r:id="rId4"/>
    <p:sldLayoutId id="2147483778" r:id="rId5"/>
    <p:sldLayoutId id="2147483779" r:id="rId6"/>
    <p:sldLayoutId id="2147483780" r:id="rId7"/>
    <p:sldLayoutId id="2147483781" r:id="rId8"/>
    <p:sldLayoutId id="2147483782" r:id="rId9"/>
    <p:sldLayoutId id="2147483783" r:id="rId10"/>
    <p:sldLayoutId id="2147483784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egnaposto titolo 1">
            <a:extLst>
              <a:ext uri="{FF2B5EF4-FFF2-40B4-BE49-F238E27FC236}">
                <a16:creationId xmlns:a16="http://schemas.microsoft.com/office/drawing/2014/main" id="{AE3FFDDA-5684-42A7-82FF-281F8F8A2147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it-IT"/>
              <a:t>Fare clic per modificare lo stile del titolo</a:t>
            </a:r>
          </a:p>
        </p:txBody>
      </p:sp>
      <p:sp>
        <p:nvSpPr>
          <p:cNvPr id="1027" name="Segnaposto testo 2">
            <a:extLst>
              <a:ext uri="{FF2B5EF4-FFF2-40B4-BE49-F238E27FC236}">
                <a16:creationId xmlns:a16="http://schemas.microsoft.com/office/drawing/2014/main" id="{69E1B27C-216F-4A63-99D4-72D17C2A843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it-IT"/>
              <a:t>Fare clic per modificare stili del testo dello schema</a:t>
            </a:r>
          </a:p>
          <a:p>
            <a:pPr lvl="1"/>
            <a:r>
              <a:rPr lang="it-IT" altLang="it-IT"/>
              <a:t>Secondo livello</a:t>
            </a:r>
          </a:p>
          <a:p>
            <a:pPr lvl="2"/>
            <a:r>
              <a:rPr lang="it-IT" altLang="it-IT"/>
              <a:t>Terzo livello</a:t>
            </a:r>
          </a:p>
          <a:p>
            <a:pPr lvl="3"/>
            <a:r>
              <a:rPr lang="it-IT" altLang="it-IT"/>
              <a:t>Quarto livello</a:t>
            </a:r>
          </a:p>
          <a:p>
            <a:pPr lvl="4"/>
            <a:r>
              <a:rPr lang="it-IT" alt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CE9B552A-A788-4762-9B64-1F2684D97E2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FB5BEDD-0E0C-45F9-8FF7-613B097E6EB1}" type="datetime1">
              <a:rPr lang="it-IT"/>
              <a:pPr>
                <a:defRPr/>
              </a:pPr>
              <a:t>21/06/2021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81394465-69F4-4C47-8929-AFA344C0FA4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F8A7D31-8E84-4392-ABBF-34D715EECE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343B020-C657-4923-B178-F12B11ED7C11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7966409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6" r:id="rId1"/>
    <p:sldLayoutId id="2147483787" r:id="rId2"/>
    <p:sldLayoutId id="2147483788" r:id="rId3"/>
    <p:sldLayoutId id="2147483789" r:id="rId4"/>
    <p:sldLayoutId id="2147483790" r:id="rId5"/>
    <p:sldLayoutId id="2147483791" r:id="rId6"/>
    <p:sldLayoutId id="2147483792" r:id="rId7"/>
    <p:sldLayoutId id="2147483793" r:id="rId8"/>
    <p:sldLayoutId id="2147483794" r:id="rId9"/>
    <p:sldLayoutId id="2147483795" r:id="rId10"/>
    <p:sldLayoutId id="2147483796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sv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olo 1">
            <a:extLst>
              <a:ext uri="{FF2B5EF4-FFF2-40B4-BE49-F238E27FC236}">
                <a16:creationId xmlns:a16="http://schemas.microsoft.com/office/drawing/2014/main" id="{4CD7D820-8F7A-4F2B-8FEF-8B3D403996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3254" y="3201261"/>
            <a:ext cx="8008937" cy="1470025"/>
          </a:xfrm>
        </p:spPr>
        <p:txBody>
          <a:bodyPr/>
          <a:lstStyle/>
          <a:p>
            <a:pPr defTabSz="449263" eaLnBrk="1" hangingPunct="1">
              <a:defRPr/>
            </a:pPr>
            <a:r>
              <a:rPr lang="en-US" sz="3200" b="1" dirty="0">
                <a:solidFill>
                  <a:srgbClr val="002060"/>
                </a:solidFill>
                <a:ea typeface="Arial Unicode MS" pitchFamily="34" charset="-128"/>
                <a:cs typeface="Arial Unicode MS" pitchFamily="34" charset="-128"/>
              </a:rPr>
              <a:t>ENI CBC MED Strategic Projects:</a:t>
            </a:r>
            <a:br>
              <a:rPr lang="en-US" sz="3200" b="1" dirty="0">
                <a:solidFill>
                  <a:srgbClr val="C00000"/>
                </a:solidFill>
                <a:ea typeface="Arial Unicode MS" pitchFamily="34" charset="-128"/>
                <a:cs typeface="Arial Unicode MS" pitchFamily="34" charset="-128"/>
              </a:rPr>
            </a:br>
            <a:r>
              <a:rPr lang="en-US" sz="3200" b="1" dirty="0">
                <a:solidFill>
                  <a:srgbClr val="002060"/>
                </a:solidFill>
                <a:ea typeface="Arial Unicode MS" pitchFamily="34" charset="-128"/>
                <a:cs typeface="Arial Unicode MS" pitchFamily="34" charset="-128"/>
              </a:rPr>
              <a:t>Beneficiaries and Auditors Training</a:t>
            </a:r>
            <a:br>
              <a:rPr lang="en-US" sz="3200" b="1" dirty="0">
                <a:solidFill>
                  <a:srgbClr val="002060"/>
                </a:solidFill>
                <a:ea typeface="Arial Unicode MS" pitchFamily="34" charset="-128"/>
                <a:cs typeface="Arial Unicode MS" pitchFamily="34" charset="-128"/>
              </a:rPr>
            </a:br>
            <a:br>
              <a:rPr lang="en-US" sz="1200" b="1" dirty="0">
                <a:solidFill>
                  <a:srgbClr val="002060"/>
                </a:solidFill>
                <a:ea typeface="Arial Unicode MS" pitchFamily="34" charset="-128"/>
                <a:cs typeface="Arial Unicode MS" pitchFamily="34" charset="-128"/>
              </a:rPr>
            </a:br>
            <a:r>
              <a:rPr lang="en-US" sz="3600" b="1" cap="small" dirty="0">
                <a:solidFill>
                  <a:srgbClr val="C00000"/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Expenditure Verification Templates</a:t>
            </a:r>
            <a:br>
              <a:rPr lang="en-US" sz="3600" b="1" cap="small" dirty="0">
                <a:solidFill>
                  <a:srgbClr val="C00000"/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br>
              <a:rPr lang="en-US" sz="3600" b="1" cap="small" dirty="0">
                <a:solidFill>
                  <a:srgbClr val="C00000"/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endParaRPr lang="en-US" sz="3200" b="1" dirty="0">
              <a:solidFill>
                <a:srgbClr val="C00000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7556D784-533F-4826-B70F-BC52D35606D1}"/>
              </a:ext>
            </a:extLst>
          </p:cNvPr>
          <p:cNvSpPr txBox="1"/>
          <p:nvPr/>
        </p:nvSpPr>
        <p:spPr>
          <a:xfrm>
            <a:off x="441702" y="5625885"/>
            <a:ext cx="20612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i="1" dirty="0">
                <a:solidFill>
                  <a:srgbClr val="002060"/>
                </a:solidFill>
                <a:latin typeface="+mj-lt"/>
                <a:ea typeface="Arial Unicode MS" pitchFamily="34" charset="-128"/>
              </a:rPr>
              <a:t>country</a:t>
            </a:r>
          </a:p>
          <a:p>
            <a:r>
              <a:rPr lang="it-IT" sz="2000" b="1" i="1" dirty="0">
                <a:solidFill>
                  <a:srgbClr val="002060"/>
                </a:solidFill>
                <a:latin typeface="+mj-lt"/>
                <a:ea typeface="Arial Unicode MS" pitchFamily="34" charset="-128"/>
              </a:rPr>
              <a:t>date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e 8">
            <a:extLst>
              <a:ext uri="{FF2B5EF4-FFF2-40B4-BE49-F238E27FC236}">
                <a16:creationId xmlns:a16="http://schemas.microsoft.com/office/drawing/2014/main" id="{3FA2C882-3857-4A20-A634-C693DFB55C62}"/>
              </a:ext>
            </a:extLst>
          </p:cNvPr>
          <p:cNvSpPr/>
          <p:nvPr/>
        </p:nvSpPr>
        <p:spPr>
          <a:xfrm>
            <a:off x="8399463" y="6391375"/>
            <a:ext cx="287337" cy="2873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CC2A028C-0EF6-45A3-8EF4-592996F713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9148" y="5485710"/>
            <a:ext cx="3114675" cy="764381"/>
          </a:xfrm>
          <a:prstGeom prst="rect">
            <a:avLst/>
          </a:prstGeom>
        </p:spPr>
      </p:pic>
      <p:sp>
        <p:nvSpPr>
          <p:cNvPr id="6" name="Titolo 1">
            <a:extLst>
              <a:ext uri="{FF2B5EF4-FFF2-40B4-BE49-F238E27FC236}">
                <a16:creationId xmlns:a16="http://schemas.microsoft.com/office/drawing/2014/main" id="{F353FB96-42EF-4411-96D7-6174CECC9B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5033" y="664238"/>
            <a:ext cx="7434879" cy="764381"/>
          </a:xfrm>
        </p:spPr>
        <p:txBody>
          <a:bodyPr>
            <a:normAutofit/>
          </a:bodyPr>
          <a:lstStyle/>
          <a:p>
            <a:pPr algn="l"/>
            <a:r>
              <a:rPr lang="en-US" dirty="0">
                <a:solidFill>
                  <a:srgbClr val="1F497D"/>
                </a:solidFill>
                <a:latin typeface="55 Helvetica Roman"/>
              </a:rPr>
              <a:t>6. What’s new in the Checklist</a:t>
            </a:r>
            <a:endParaRPr lang="en-US" dirty="0">
              <a:solidFill>
                <a:srgbClr val="1F497D"/>
              </a:solidFill>
              <a:latin typeface="55 Helvetica Roman"/>
              <a:cs typeface="55 Helvetica Roman"/>
            </a:endParaRP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840A7483-3BA0-4F0E-A068-E4D1F2EAE356}"/>
              </a:ext>
            </a:extLst>
          </p:cNvPr>
          <p:cNvSpPr/>
          <p:nvPr/>
        </p:nvSpPr>
        <p:spPr>
          <a:xfrm>
            <a:off x="503077" y="1711187"/>
            <a:ext cx="7536835" cy="48994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ES" sz="788" dirty="0">
              <a:solidFill>
                <a:srgbClr val="000000"/>
              </a:solidFill>
              <a:latin typeface="Century Gothic" panose="020B0502020202020204" pitchFamily="34" charset="0"/>
            </a:endParaRPr>
          </a:p>
          <a:p>
            <a:r>
              <a:rPr lang="es-ES" sz="2100" dirty="0" err="1"/>
              <a:t>Pay</a:t>
            </a:r>
            <a:r>
              <a:rPr lang="es-ES" sz="2100" dirty="0"/>
              <a:t> </a:t>
            </a:r>
            <a:r>
              <a:rPr lang="es-ES" sz="2100" dirty="0" err="1"/>
              <a:t>special</a:t>
            </a:r>
            <a:r>
              <a:rPr lang="es-ES" sz="2100" dirty="0"/>
              <a:t> </a:t>
            </a:r>
            <a:r>
              <a:rPr lang="es-ES" sz="2100" dirty="0" err="1"/>
              <a:t>attention</a:t>
            </a:r>
            <a:r>
              <a:rPr lang="es-ES" sz="2100" dirty="0"/>
              <a:t> </a:t>
            </a:r>
            <a:r>
              <a:rPr lang="es-ES" sz="2100" dirty="0" err="1"/>
              <a:t>to</a:t>
            </a:r>
            <a:r>
              <a:rPr lang="es-ES" sz="2100" dirty="0"/>
              <a:t>:</a:t>
            </a:r>
          </a:p>
          <a:p>
            <a:endParaRPr lang="es-ES" dirty="0"/>
          </a:p>
          <a:p>
            <a:r>
              <a:rPr lang="es-ES" b="1" u="sng" dirty="0" err="1"/>
              <a:t>Eligibility</a:t>
            </a:r>
            <a:r>
              <a:rPr lang="es-ES" b="1" u="sng" dirty="0"/>
              <a:t> </a:t>
            </a:r>
            <a:r>
              <a:rPr lang="es-ES" b="1" u="sng" dirty="0" err="1"/>
              <a:t>Criteria</a:t>
            </a:r>
            <a:r>
              <a:rPr lang="es-ES" b="1" u="sng" dirty="0"/>
              <a:t> </a:t>
            </a:r>
            <a:r>
              <a:rPr lang="es-ES" b="1" u="sng" dirty="0" err="1"/>
              <a:t>of</a:t>
            </a:r>
            <a:r>
              <a:rPr lang="es-ES" b="1" u="sng" dirty="0"/>
              <a:t> Budget </a:t>
            </a:r>
            <a:r>
              <a:rPr lang="es-ES" b="1" u="sng" dirty="0" err="1"/>
              <a:t>Lines</a:t>
            </a:r>
            <a:endParaRPr lang="es-ES" b="1" u="sng" dirty="0"/>
          </a:p>
          <a:p>
            <a:endParaRPr lang="es-ES" dirty="0"/>
          </a:p>
          <a:p>
            <a:endParaRPr lang="es-ES" dirty="0"/>
          </a:p>
          <a:p>
            <a:pPr marL="257168" indent="-257168">
              <a:buFontTx/>
              <a:buChar char="-"/>
            </a:pPr>
            <a:r>
              <a:rPr lang="es-ES" dirty="0"/>
              <a:t>New </a:t>
            </a:r>
            <a:r>
              <a:rPr lang="es-ES" dirty="0" err="1"/>
              <a:t>section</a:t>
            </a:r>
            <a:r>
              <a:rPr lang="es-ES" dirty="0"/>
              <a:t> </a:t>
            </a:r>
            <a:r>
              <a:rPr lang="es-ES" dirty="0" err="1"/>
              <a:t>on</a:t>
            </a:r>
            <a:r>
              <a:rPr lang="es-ES" dirty="0"/>
              <a:t> </a:t>
            </a:r>
            <a:r>
              <a:rPr lang="es-ES" b="1" u="sng" dirty="0" err="1"/>
              <a:t>Other</a:t>
            </a:r>
            <a:r>
              <a:rPr lang="es-ES" b="1" u="sng" dirty="0"/>
              <a:t> </a:t>
            </a:r>
            <a:r>
              <a:rPr lang="es-ES" b="1" u="sng" dirty="0" err="1"/>
              <a:t>Costs</a:t>
            </a:r>
            <a:r>
              <a:rPr lang="es-ES" dirty="0"/>
              <a:t>: general </a:t>
            </a:r>
            <a:r>
              <a:rPr lang="es-ES" dirty="0" err="1"/>
              <a:t>checks</a:t>
            </a:r>
            <a:r>
              <a:rPr lang="es-ES" dirty="0"/>
              <a:t> + </a:t>
            </a:r>
            <a:r>
              <a:rPr lang="es-ES" dirty="0" err="1"/>
              <a:t>checks</a:t>
            </a:r>
            <a:r>
              <a:rPr lang="es-ES" dirty="0"/>
              <a:t> </a:t>
            </a:r>
            <a:r>
              <a:rPr lang="es-ES" dirty="0" err="1"/>
              <a:t>on</a:t>
            </a:r>
            <a:r>
              <a:rPr lang="es-ES" dirty="0"/>
              <a:t> Office </a:t>
            </a:r>
            <a:r>
              <a:rPr lang="es-ES" dirty="0" err="1"/>
              <a:t>Costs</a:t>
            </a:r>
            <a:r>
              <a:rPr lang="es-ES" dirty="0"/>
              <a:t> and </a:t>
            </a:r>
            <a:r>
              <a:rPr lang="es-ES" dirty="0" err="1"/>
              <a:t>costs</a:t>
            </a:r>
            <a:r>
              <a:rPr lang="es-ES" dirty="0"/>
              <a:t> </a:t>
            </a:r>
            <a:r>
              <a:rPr lang="es-ES" dirty="0" err="1"/>
              <a:t>related</a:t>
            </a:r>
            <a:r>
              <a:rPr lang="es-ES" dirty="0"/>
              <a:t> </a:t>
            </a:r>
            <a:r>
              <a:rPr lang="es-ES" dirty="0" err="1"/>
              <a:t>to</a:t>
            </a:r>
            <a:r>
              <a:rPr lang="es-ES" dirty="0"/>
              <a:t> </a:t>
            </a:r>
            <a:r>
              <a:rPr lang="es-ES" dirty="0" err="1"/>
              <a:t>Vehicles</a:t>
            </a:r>
            <a:endParaRPr lang="es-ES" dirty="0"/>
          </a:p>
          <a:p>
            <a:pPr marL="257168" indent="-257168">
              <a:buFontTx/>
              <a:buChar char="-"/>
            </a:pPr>
            <a:r>
              <a:rPr lang="es-ES" dirty="0" err="1"/>
              <a:t>Expanded</a:t>
            </a:r>
            <a:r>
              <a:rPr lang="es-ES" dirty="0"/>
              <a:t> </a:t>
            </a:r>
            <a:r>
              <a:rPr lang="es-ES" dirty="0" err="1"/>
              <a:t>section</a:t>
            </a:r>
            <a:r>
              <a:rPr lang="es-ES" dirty="0"/>
              <a:t> </a:t>
            </a:r>
            <a:r>
              <a:rPr lang="es-ES" dirty="0" err="1"/>
              <a:t>on</a:t>
            </a:r>
            <a:r>
              <a:rPr lang="es-ES" dirty="0"/>
              <a:t> </a:t>
            </a:r>
            <a:r>
              <a:rPr lang="es-ES" b="1" dirty="0"/>
              <a:t>Audit Trail and </a:t>
            </a:r>
            <a:r>
              <a:rPr lang="es-ES" b="1" dirty="0" err="1"/>
              <a:t>Accounting</a:t>
            </a:r>
            <a:r>
              <a:rPr lang="es-ES" b="1" dirty="0"/>
              <a:t> </a:t>
            </a:r>
            <a:r>
              <a:rPr lang="es-ES" b="1" dirty="0" err="1"/>
              <a:t>System</a:t>
            </a:r>
            <a:r>
              <a:rPr lang="es-ES" dirty="0"/>
              <a:t>:</a:t>
            </a:r>
          </a:p>
          <a:p>
            <a:r>
              <a:rPr lang="es-ES" b="1" dirty="0"/>
              <a:t>     </a:t>
            </a:r>
          </a:p>
          <a:p>
            <a:r>
              <a:rPr lang="es-ES" b="1" dirty="0"/>
              <a:t>     </a:t>
            </a:r>
            <a:r>
              <a:rPr lang="es-ES" dirty="0" err="1"/>
              <a:t>Providing</a:t>
            </a:r>
            <a:r>
              <a:rPr lang="es-ES" dirty="0"/>
              <a:t> new </a:t>
            </a:r>
            <a:r>
              <a:rPr lang="es-ES" dirty="0" err="1"/>
              <a:t>checks</a:t>
            </a:r>
            <a:r>
              <a:rPr lang="es-ES" dirty="0"/>
              <a:t> </a:t>
            </a:r>
            <a:r>
              <a:rPr lang="es-ES" dirty="0" err="1"/>
              <a:t>on</a:t>
            </a:r>
            <a:r>
              <a:rPr lang="es-ES" dirty="0"/>
              <a:t>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b="1" dirty="0" err="1"/>
              <a:t>Double-Entry</a:t>
            </a:r>
            <a:r>
              <a:rPr lang="es-ES" dirty="0"/>
              <a:t> </a:t>
            </a:r>
            <a:r>
              <a:rPr lang="es-ES" dirty="0" err="1"/>
              <a:t>Accounting</a:t>
            </a:r>
            <a:r>
              <a:rPr lang="es-ES" dirty="0"/>
              <a:t> </a:t>
            </a:r>
            <a:r>
              <a:rPr lang="es-ES" dirty="0" err="1"/>
              <a:t>Sytem</a:t>
            </a:r>
            <a:endParaRPr lang="es-ES" dirty="0"/>
          </a:p>
          <a:p>
            <a:r>
              <a:rPr lang="es-ES" dirty="0"/>
              <a:t>     plus </a:t>
            </a:r>
            <a:r>
              <a:rPr lang="es-ES" dirty="0" err="1"/>
              <a:t>specific</a:t>
            </a:r>
            <a:r>
              <a:rPr lang="es-ES" dirty="0"/>
              <a:t> </a:t>
            </a:r>
            <a:r>
              <a:rPr lang="es-ES" dirty="0" err="1"/>
              <a:t>checks</a:t>
            </a:r>
            <a:r>
              <a:rPr lang="es-ES" dirty="0"/>
              <a:t> </a:t>
            </a:r>
            <a:r>
              <a:rPr lang="es-ES" dirty="0" err="1"/>
              <a:t>to</a:t>
            </a:r>
            <a:r>
              <a:rPr lang="es-ES" dirty="0"/>
              <a:t> </a:t>
            </a:r>
            <a:r>
              <a:rPr lang="es-ES" dirty="0" err="1"/>
              <a:t>perfom</a:t>
            </a:r>
            <a:r>
              <a:rPr lang="es-ES" dirty="0"/>
              <a:t> in case </a:t>
            </a:r>
            <a:r>
              <a:rPr lang="es-ES" dirty="0" err="1"/>
              <a:t>of</a:t>
            </a:r>
            <a:r>
              <a:rPr lang="es-ES" dirty="0"/>
              <a:t> </a:t>
            </a:r>
            <a:r>
              <a:rPr lang="es-ES" b="1" dirty="0"/>
              <a:t>cash </a:t>
            </a:r>
            <a:r>
              <a:rPr lang="es-ES" b="1" dirty="0" err="1"/>
              <a:t>payments</a:t>
            </a:r>
            <a:r>
              <a:rPr lang="es-ES" b="1" dirty="0"/>
              <a:t> </a:t>
            </a:r>
          </a:p>
          <a:p>
            <a:endParaRPr lang="es-ES" dirty="0"/>
          </a:p>
          <a:p>
            <a:endParaRPr lang="es-ES" dirty="0"/>
          </a:p>
          <a:p>
            <a:endParaRPr lang="es-ES" sz="1350" dirty="0"/>
          </a:p>
          <a:p>
            <a:endParaRPr lang="es-ES" sz="1350" dirty="0"/>
          </a:p>
          <a:p>
            <a:endParaRPr lang="es-ES" sz="1350" dirty="0"/>
          </a:p>
          <a:p>
            <a:endParaRPr lang="es-ES" sz="1350" dirty="0"/>
          </a:p>
          <a:p>
            <a:r>
              <a:rPr lang="es-ES" sz="1350" dirty="0"/>
              <a:t> </a:t>
            </a:r>
          </a:p>
        </p:txBody>
      </p:sp>
      <p:sp>
        <p:nvSpPr>
          <p:cNvPr id="7" name="Segnaposto numero diapositiva 2">
            <a:extLst>
              <a:ext uri="{FF2B5EF4-FFF2-40B4-BE49-F238E27FC236}">
                <a16:creationId xmlns:a16="http://schemas.microsoft.com/office/drawing/2014/main" id="{EF1E89BB-BD08-4FBB-99DE-BEC4596F53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6553200" y="6356350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01371F7-9221-402D-BD8F-621D9F384B2B}" type="slidenum">
              <a:rPr lang="it-IT" altLang="it-IT" sz="1000" b="1">
                <a:solidFill>
                  <a:schemeClr val="bg1"/>
                </a:solidFill>
              </a:rPr>
              <a:pPr>
                <a:spcBef>
                  <a:spcPct val="0"/>
                </a:spcBef>
                <a:buFontTx/>
                <a:buNone/>
              </a:pPr>
              <a:t>10</a:t>
            </a:fld>
            <a:endParaRPr lang="it-IT" altLang="it-IT" sz="1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92477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1344745" y="2297302"/>
            <a:ext cx="6552728" cy="348005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square"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altLang="it-IT" sz="2800" b="1" dirty="0">
                <a:solidFill>
                  <a:srgbClr val="000000"/>
                </a:solidFill>
                <a:latin typeface="Calibri" pitchFamily="32" charset="0"/>
              </a:rPr>
              <a:t>THANK YOU FOR YOUR ATTENTION</a:t>
            </a: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GB" altLang="it-IT" sz="2800" b="1" dirty="0">
              <a:solidFill>
                <a:srgbClr val="000000"/>
              </a:solidFill>
              <a:latin typeface="Calibri" pitchFamily="32" charset="0"/>
            </a:endParaRP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altLang="it-IT" sz="2800" b="1" dirty="0">
                <a:solidFill>
                  <a:srgbClr val="000000"/>
                </a:solidFill>
                <a:latin typeface="Calibri" pitchFamily="32" charset="0"/>
              </a:rPr>
              <a:t>MERCI</a:t>
            </a: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GB" altLang="it-IT" sz="2800" b="1" dirty="0">
              <a:solidFill>
                <a:srgbClr val="000000"/>
              </a:solidFill>
              <a:latin typeface="Calibri" pitchFamily="32" charset="0"/>
            </a:endParaRP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ar-SA" altLang="it-IT" sz="3600" b="1" dirty="0">
                <a:solidFill>
                  <a:srgbClr val="000000"/>
                </a:solidFill>
                <a:latin typeface="Arabic Typesetting" pitchFamily="64" charset="0"/>
              </a:rPr>
              <a:t>شكراً</a:t>
            </a:r>
            <a:endParaRPr lang="en-GB" altLang="it-IT" sz="3600" b="1" dirty="0">
              <a:solidFill>
                <a:srgbClr val="000000"/>
              </a:solidFill>
              <a:latin typeface="Arabic Typesetting" pitchFamily="64" charset="0"/>
            </a:endParaRP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GB" altLang="it-IT" sz="3600" b="1" dirty="0">
              <a:solidFill>
                <a:srgbClr val="000000"/>
              </a:solidFill>
            </a:endParaRP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GB" altLang="it-IT" sz="3600" b="1" dirty="0">
              <a:solidFill>
                <a:srgbClr val="000000"/>
              </a:solidFill>
            </a:endParaRPr>
          </a:p>
        </p:txBody>
      </p:sp>
      <p:grpSp>
        <p:nvGrpSpPr>
          <p:cNvPr id="3" name="Gruppo 14"/>
          <p:cNvGrpSpPr>
            <a:grpSpLocks noChangeAspect="1"/>
          </p:cNvGrpSpPr>
          <p:nvPr/>
        </p:nvGrpSpPr>
        <p:grpSpPr bwMode="auto">
          <a:xfrm>
            <a:off x="6372225" y="5732463"/>
            <a:ext cx="2362200" cy="504825"/>
            <a:chOff x="3517180" y="0"/>
            <a:chExt cx="6619503" cy="1412875"/>
          </a:xfrm>
        </p:grpSpPr>
        <p:pic>
          <p:nvPicPr>
            <p:cNvPr id="4" name="Picture 2" descr="head_2_EN"/>
            <p:cNvPicPr>
              <a:picLocks noChangeAspect="1" noChangeArrowheads="1"/>
            </p:cNvPicPr>
            <p:nvPr/>
          </p:nvPicPr>
          <p:blipFill>
            <a:blip r:embed="rId2" cstate="print"/>
            <a:srcRect l="36250" t="33377" r="46571"/>
            <a:stretch>
              <a:fillRect/>
            </a:stretch>
          </p:blipFill>
          <p:spPr bwMode="auto">
            <a:xfrm>
              <a:off x="6084168" y="0"/>
              <a:ext cx="1431925" cy="1412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Immagine 1"/>
            <p:cNvPicPr>
              <a:picLocks noChangeAspect="1" noChangeArrowheads="1"/>
            </p:cNvPicPr>
            <p:nvPr/>
          </p:nvPicPr>
          <p:blipFill>
            <a:blip r:embed="rId3" cstate="print"/>
            <a:srcRect l="10478" r="11214"/>
            <a:stretch>
              <a:fillRect/>
            </a:stretch>
          </p:blipFill>
          <p:spPr bwMode="auto">
            <a:xfrm>
              <a:off x="3517180" y="0"/>
              <a:ext cx="2566988" cy="13033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Immagine 18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668343" y="209454"/>
              <a:ext cx="2468340" cy="10465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40475597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e 8">
            <a:extLst>
              <a:ext uri="{FF2B5EF4-FFF2-40B4-BE49-F238E27FC236}">
                <a16:creationId xmlns:a16="http://schemas.microsoft.com/office/drawing/2014/main" id="{255AE9D7-8DE0-4564-B985-A0F001B39804}"/>
              </a:ext>
            </a:extLst>
          </p:cNvPr>
          <p:cNvSpPr/>
          <p:nvPr/>
        </p:nvSpPr>
        <p:spPr>
          <a:xfrm>
            <a:off x="8399463" y="6391375"/>
            <a:ext cx="287337" cy="2873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CC2A028C-0EF6-45A3-8EF4-592996F713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9956" y="5356629"/>
            <a:ext cx="3114675" cy="764381"/>
          </a:xfrm>
          <a:prstGeom prst="rect">
            <a:avLst/>
          </a:prstGeom>
        </p:spPr>
      </p:pic>
      <p:sp>
        <p:nvSpPr>
          <p:cNvPr id="6" name="Titolo 1">
            <a:extLst>
              <a:ext uri="{FF2B5EF4-FFF2-40B4-BE49-F238E27FC236}">
                <a16:creationId xmlns:a16="http://schemas.microsoft.com/office/drawing/2014/main" id="{F353FB96-42EF-4411-96D7-6174CECC9B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1677" y="460752"/>
            <a:ext cx="8680645" cy="1102519"/>
          </a:xfrm>
        </p:spPr>
        <p:txBody>
          <a:bodyPr>
            <a:normAutofit/>
          </a:bodyPr>
          <a:lstStyle/>
          <a:p>
            <a:r>
              <a:rPr lang="en-US" sz="3300" dirty="0">
                <a:solidFill>
                  <a:srgbClr val="1F497D"/>
                </a:solidFill>
                <a:latin typeface="55 Helvetica Roman"/>
                <a:cs typeface="55 Helvetica Roman"/>
              </a:rPr>
              <a:t>Expenditure Verification pack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BFA5C2C6-2413-48F4-85BA-300B50D07E6E}"/>
              </a:ext>
            </a:extLst>
          </p:cNvPr>
          <p:cNvSpPr/>
          <p:nvPr/>
        </p:nvSpPr>
        <p:spPr>
          <a:xfrm>
            <a:off x="2039272" y="1989501"/>
            <a:ext cx="5065453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57168" indent="-257168">
              <a:buFont typeface="+mj-lt"/>
              <a:buAutoNum type="arabicPeriod"/>
            </a:pPr>
            <a:r>
              <a:rPr lang="en-US" sz="2100" dirty="0">
                <a:solidFill>
                  <a:srgbClr val="1F497D"/>
                </a:solidFill>
                <a:latin typeface="55 Helvetica Roman"/>
                <a:ea typeface="+mj-ea"/>
              </a:rPr>
              <a:t>EV Individual report </a:t>
            </a:r>
            <a:endParaRPr lang="es-ES" sz="2100" dirty="0">
              <a:solidFill>
                <a:srgbClr val="1F497D"/>
              </a:solidFill>
              <a:latin typeface="55 Helvetica Roman"/>
              <a:ea typeface="+mj-ea"/>
            </a:endParaRPr>
          </a:p>
          <a:p>
            <a:pPr marL="257168" indent="-257168">
              <a:buFont typeface="+mj-lt"/>
              <a:buAutoNum type="arabicPeriod"/>
            </a:pPr>
            <a:r>
              <a:rPr lang="en-US" sz="2100" dirty="0">
                <a:solidFill>
                  <a:srgbClr val="1F497D"/>
                </a:solidFill>
                <a:latin typeface="55 Helvetica Roman"/>
                <a:ea typeface="+mj-ea"/>
              </a:rPr>
              <a:t>EV Consolidated report</a:t>
            </a:r>
          </a:p>
          <a:p>
            <a:pPr marL="257168" indent="-257168">
              <a:buFont typeface="+mj-lt"/>
              <a:buAutoNum type="arabicPeriod"/>
            </a:pPr>
            <a:r>
              <a:rPr lang="en-US" sz="2100" dirty="0">
                <a:solidFill>
                  <a:srgbClr val="1F497D"/>
                </a:solidFill>
                <a:latin typeface="55 Helvetica Roman"/>
                <a:ea typeface="+mj-ea"/>
              </a:rPr>
              <a:t>Financial report (Annex 1 to EV reports)</a:t>
            </a:r>
          </a:p>
          <a:p>
            <a:pPr marL="257168" indent="-257168">
              <a:buFont typeface="+mj-lt"/>
              <a:buAutoNum type="arabicPeriod"/>
            </a:pPr>
            <a:r>
              <a:rPr lang="en-US" sz="2100" dirty="0">
                <a:solidFill>
                  <a:srgbClr val="1F497D"/>
                </a:solidFill>
                <a:latin typeface="55 Helvetica Roman"/>
                <a:ea typeface="+mj-ea"/>
              </a:rPr>
              <a:t>List of Factual Findings (Annex 2 to EV reports)</a:t>
            </a:r>
          </a:p>
          <a:p>
            <a:pPr marL="257168" indent="-257168">
              <a:buFont typeface="+mj-lt"/>
              <a:buAutoNum type="arabicPeriod"/>
            </a:pPr>
            <a:r>
              <a:rPr lang="en-US" sz="2100" dirty="0">
                <a:solidFill>
                  <a:srgbClr val="1F497D"/>
                </a:solidFill>
                <a:latin typeface="55 Helvetica Roman"/>
                <a:ea typeface="+mj-ea"/>
              </a:rPr>
              <a:t>Check List (Annex 3 to the EV reports) – </a:t>
            </a:r>
            <a:r>
              <a:rPr lang="en-US" sz="2100" i="1" dirty="0">
                <a:solidFill>
                  <a:srgbClr val="FF0000"/>
                </a:solidFill>
                <a:latin typeface="55 Helvetica Roman"/>
                <a:ea typeface="+mj-ea"/>
              </a:rPr>
              <a:t>Updated!</a:t>
            </a:r>
          </a:p>
        </p:txBody>
      </p:sp>
      <p:sp>
        <p:nvSpPr>
          <p:cNvPr id="7" name="Segnaposto numero diapositiva 2">
            <a:extLst>
              <a:ext uri="{FF2B5EF4-FFF2-40B4-BE49-F238E27FC236}">
                <a16:creationId xmlns:a16="http://schemas.microsoft.com/office/drawing/2014/main" id="{4765CB1E-53F6-4050-BF1E-567BB28B9B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6553200" y="6356350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01371F7-9221-402D-BD8F-621D9F384B2B}" type="slidenum">
              <a:rPr lang="it-IT" altLang="it-IT" sz="1000" b="1">
                <a:solidFill>
                  <a:schemeClr val="bg1"/>
                </a:solidFill>
              </a:rPr>
              <a:pPr>
                <a:spcBef>
                  <a:spcPct val="0"/>
                </a:spcBef>
                <a:buFontTx/>
                <a:buNone/>
              </a:pPr>
              <a:t>2</a:t>
            </a:fld>
            <a:endParaRPr lang="it-IT" altLang="it-IT" sz="1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71161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e 7">
            <a:extLst>
              <a:ext uri="{FF2B5EF4-FFF2-40B4-BE49-F238E27FC236}">
                <a16:creationId xmlns:a16="http://schemas.microsoft.com/office/drawing/2014/main" id="{EC0D2592-B9B8-413C-A9C0-2C47598CB8CE}"/>
              </a:ext>
            </a:extLst>
          </p:cNvPr>
          <p:cNvSpPr/>
          <p:nvPr/>
        </p:nvSpPr>
        <p:spPr>
          <a:xfrm>
            <a:off x="8399463" y="6391375"/>
            <a:ext cx="287337" cy="2873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CC2A028C-0EF6-45A3-8EF4-592996F713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93650" y="5549207"/>
            <a:ext cx="3114675" cy="764381"/>
          </a:xfrm>
          <a:prstGeom prst="rect">
            <a:avLst/>
          </a:prstGeom>
        </p:spPr>
      </p:pic>
      <p:sp>
        <p:nvSpPr>
          <p:cNvPr id="2" name="Rectángulo 1">
            <a:extLst>
              <a:ext uri="{FF2B5EF4-FFF2-40B4-BE49-F238E27FC236}">
                <a16:creationId xmlns:a16="http://schemas.microsoft.com/office/drawing/2014/main" id="{BFA5C2C6-2413-48F4-85BA-300B50D07E6E}"/>
              </a:ext>
            </a:extLst>
          </p:cNvPr>
          <p:cNvSpPr/>
          <p:nvPr/>
        </p:nvSpPr>
        <p:spPr>
          <a:xfrm>
            <a:off x="213556" y="758844"/>
            <a:ext cx="2103865" cy="1823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57168" indent="-257168">
              <a:buFont typeface="+mj-lt"/>
              <a:buAutoNum type="arabicPeriod"/>
            </a:pPr>
            <a:r>
              <a:rPr lang="en-US" sz="2250" dirty="0">
                <a:solidFill>
                  <a:srgbClr val="1F497D"/>
                </a:solidFill>
                <a:latin typeface="55 Helvetica Roman"/>
                <a:ea typeface="+mj-ea"/>
                <a:cs typeface="+mj-cs"/>
              </a:rPr>
              <a:t>EV Individual report </a:t>
            </a:r>
            <a:endParaRPr lang="es-ES" sz="2250" dirty="0">
              <a:solidFill>
                <a:srgbClr val="1F497D"/>
              </a:solidFill>
              <a:latin typeface="55 Helvetica Roman"/>
              <a:ea typeface="+mj-ea"/>
              <a:cs typeface="+mj-cs"/>
            </a:endParaRPr>
          </a:p>
          <a:p>
            <a:pPr marL="257168" indent="-257168">
              <a:buFont typeface="+mj-lt"/>
              <a:buAutoNum type="arabicPeriod"/>
            </a:pPr>
            <a:r>
              <a:rPr lang="en-US" sz="2250" dirty="0">
                <a:solidFill>
                  <a:srgbClr val="1F497D"/>
                </a:solidFill>
                <a:latin typeface="55 Helvetica Roman"/>
                <a:ea typeface="+mj-ea"/>
                <a:cs typeface="+mj-cs"/>
              </a:rPr>
              <a:t>EV Consolidated report</a:t>
            </a: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D73F4E79-F9BB-4B37-A085-38AFAB2FEEC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5757" t="17370" r="53509" b="7400"/>
          <a:stretch/>
        </p:blipFill>
        <p:spPr>
          <a:xfrm>
            <a:off x="2178288" y="1811527"/>
            <a:ext cx="2810312" cy="3869423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E1B16E55-3198-41E8-9198-9D60DCAD330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3394" t="19816" r="14955" b="6667"/>
          <a:stretch/>
        </p:blipFill>
        <p:spPr>
          <a:xfrm>
            <a:off x="4988601" y="1970482"/>
            <a:ext cx="2796878" cy="3654182"/>
          </a:xfrm>
          <a:prstGeom prst="rect">
            <a:avLst/>
          </a:prstGeom>
        </p:spPr>
      </p:pic>
      <p:sp>
        <p:nvSpPr>
          <p:cNvPr id="7" name="Segnaposto numero diapositiva 2">
            <a:extLst>
              <a:ext uri="{FF2B5EF4-FFF2-40B4-BE49-F238E27FC236}">
                <a16:creationId xmlns:a16="http://schemas.microsoft.com/office/drawing/2014/main" id="{93B0EA45-1159-4641-AB6B-30EC4D9C35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6553200" y="6356350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01371F7-9221-402D-BD8F-621D9F384B2B}" type="slidenum">
              <a:rPr lang="it-IT" altLang="it-IT" sz="1000" b="1">
                <a:solidFill>
                  <a:schemeClr val="bg1"/>
                </a:solidFill>
              </a:rPr>
              <a:pPr>
                <a:spcBef>
                  <a:spcPct val="0"/>
                </a:spcBef>
                <a:buFontTx/>
                <a:buNone/>
              </a:pPr>
              <a:t>3</a:t>
            </a:fld>
            <a:endParaRPr lang="it-IT" altLang="it-IT" sz="1000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72572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e 8">
            <a:extLst>
              <a:ext uri="{FF2B5EF4-FFF2-40B4-BE49-F238E27FC236}">
                <a16:creationId xmlns:a16="http://schemas.microsoft.com/office/drawing/2014/main" id="{FE10287A-39E8-400C-A401-18EFC6122513}"/>
              </a:ext>
            </a:extLst>
          </p:cNvPr>
          <p:cNvSpPr/>
          <p:nvPr/>
        </p:nvSpPr>
        <p:spPr>
          <a:xfrm>
            <a:off x="8399463" y="6391375"/>
            <a:ext cx="287337" cy="2873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CC2A028C-0EF6-45A3-8EF4-592996F713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5901" y="5534860"/>
            <a:ext cx="3114675" cy="764381"/>
          </a:xfrm>
          <a:prstGeom prst="rect">
            <a:avLst/>
          </a:prstGeom>
        </p:spPr>
      </p:pic>
      <p:sp>
        <p:nvSpPr>
          <p:cNvPr id="6" name="Titolo 1">
            <a:extLst>
              <a:ext uri="{FF2B5EF4-FFF2-40B4-BE49-F238E27FC236}">
                <a16:creationId xmlns:a16="http://schemas.microsoft.com/office/drawing/2014/main" id="{F353FB96-42EF-4411-96D7-6174CECC9B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27263" y="944574"/>
            <a:ext cx="7434879" cy="612507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>
                <a:solidFill>
                  <a:srgbClr val="1F497D"/>
                </a:solidFill>
                <a:latin typeface="55 Helvetica Roman"/>
              </a:rPr>
              <a:t>4. List of factual findings </a:t>
            </a: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6F61467E-CEB9-48B2-A58A-B8F000A1F088}"/>
              </a:ext>
            </a:extLst>
          </p:cNvPr>
          <p:cNvSpPr/>
          <p:nvPr/>
        </p:nvSpPr>
        <p:spPr>
          <a:xfrm>
            <a:off x="477813" y="2702489"/>
            <a:ext cx="3844616" cy="18581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ES" sz="788" dirty="0">
              <a:solidFill>
                <a:srgbClr val="000000"/>
              </a:solidFill>
              <a:latin typeface="Century Gothic" panose="020B0502020202020204" pitchFamily="34" charset="0"/>
            </a:endParaRPr>
          </a:p>
          <a:p>
            <a:pPr marL="257168" lvl="1" indent="-257168">
              <a:lnSpc>
                <a:spcPct val="114000"/>
              </a:lnSpc>
              <a:buFont typeface="+mj-lt"/>
              <a:buAutoNum type="alphaUcPeriod"/>
            </a:pPr>
            <a:r>
              <a:rPr lang="en-US" sz="1350" dirty="0"/>
              <a:t>General issues concerning the </a:t>
            </a:r>
            <a:r>
              <a:rPr lang="en-US" sz="1350" b="1" dirty="0"/>
              <a:t>management and control system</a:t>
            </a:r>
          </a:p>
          <a:p>
            <a:pPr marL="257168" lvl="1" indent="-257168">
              <a:lnSpc>
                <a:spcPct val="114000"/>
              </a:lnSpc>
              <a:buFont typeface="+mj-lt"/>
              <a:buAutoNum type="alphaUcPeriod"/>
            </a:pPr>
            <a:r>
              <a:rPr lang="en-US" sz="1350" dirty="0"/>
              <a:t>General issues concerning the </a:t>
            </a:r>
            <a:r>
              <a:rPr lang="en-US" sz="1350" b="1" dirty="0"/>
              <a:t>project</a:t>
            </a:r>
          </a:p>
          <a:p>
            <a:pPr marL="257168" lvl="1" indent="-257168">
              <a:lnSpc>
                <a:spcPct val="114000"/>
              </a:lnSpc>
              <a:buFont typeface="+mj-lt"/>
              <a:buAutoNum type="alphaUcPeriod"/>
            </a:pPr>
            <a:r>
              <a:rPr lang="en-US" sz="1350" dirty="0"/>
              <a:t>Specific issues concerning </a:t>
            </a:r>
            <a:r>
              <a:rPr lang="en-US" sz="1350" b="1" dirty="0"/>
              <a:t>eligibility of single cost </a:t>
            </a:r>
            <a:r>
              <a:rPr lang="en-US" sz="1350" dirty="0"/>
              <a:t>items in one interim package </a:t>
            </a:r>
          </a:p>
          <a:p>
            <a:pPr marL="257168" lvl="1" indent="-257168">
              <a:lnSpc>
                <a:spcPct val="114000"/>
              </a:lnSpc>
              <a:buFont typeface="+mj-lt"/>
              <a:buAutoNum type="alphaUcPeriod"/>
            </a:pPr>
            <a:r>
              <a:rPr lang="en-US" sz="1350" dirty="0"/>
              <a:t>Other specific issues concerning </a:t>
            </a:r>
            <a:r>
              <a:rPr lang="en-US" sz="1350" b="1" dirty="0"/>
              <a:t>single cost </a:t>
            </a:r>
            <a:r>
              <a:rPr lang="en-US" sz="1350" dirty="0"/>
              <a:t>items in one interim package</a:t>
            </a:r>
            <a:endParaRPr lang="es-ES" sz="1350" dirty="0"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06994FF7-3E21-452F-9498-FF5C823B5AA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722" t="30631" r="39783" b="6218"/>
          <a:stretch/>
        </p:blipFill>
        <p:spPr>
          <a:xfrm>
            <a:off x="4572003" y="2376982"/>
            <a:ext cx="4333064" cy="2824512"/>
          </a:xfrm>
          <a:prstGeom prst="rect">
            <a:avLst/>
          </a:prstGeom>
        </p:spPr>
      </p:pic>
      <p:sp>
        <p:nvSpPr>
          <p:cNvPr id="7" name="Segnaposto numero diapositiva 2">
            <a:extLst>
              <a:ext uri="{FF2B5EF4-FFF2-40B4-BE49-F238E27FC236}">
                <a16:creationId xmlns:a16="http://schemas.microsoft.com/office/drawing/2014/main" id="{90C84325-7AB5-4EFA-BED8-AF4196AA56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6553200" y="6356350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01371F7-9221-402D-BD8F-621D9F384B2B}" type="slidenum">
              <a:rPr lang="it-IT" altLang="it-IT" sz="1000" b="1">
                <a:solidFill>
                  <a:schemeClr val="bg1"/>
                </a:solidFill>
              </a:rPr>
              <a:pPr>
                <a:spcBef>
                  <a:spcPct val="0"/>
                </a:spcBef>
                <a:buFontTx/>
                <a:buNone/>
              </a:pPr>
              <a:t>4</a:t>
            </a:fld>
            <a:endParaRPr lang="it-IT" altLang="it-IT" sz="1000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1085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e 10">
            <a:extLst>
              <a:ext uri="{FF2B5EF4-FFF2-40B4-BE49-F238E27FC236}">
                <a16:creationId xmlns:a16="http://schemas.microsoft.com/office/drawing/2014/main" id="{57DAF54D-58EC-47C4-867F-DD6373E7431B}"/>
              </a:ext>
            </a:extLst>
          </p:cNvPr>
          <p:cNvSpPr/>
          <p:nvPr/>
        </p:nvSpPr>
        <p:spPr>
          <a:xfrm>
            <a:off x="8399463" y="6391375"/>
            <a:ext cx="287337" cy="2873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CC2A028C-0EF6-45A3-8EF4-592996F713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7928" y="5559390"/>
            <a:ext cx="3114675" cy="764381"/>
          </a:xfrm>
          <a:prstGeom prst="rect">
            <a:avLst/>
          </a:prstGeom>
        </p:spPr>
      </p:pic>
      <p:sp>
        <p:nvSpPr>
          <p:cNvPr id="6" name="Titolo 1">
            <a:extLst>
              <a:ext uri="{FF2B5EF4-FFF2-40B4-BE49-F238E27FC236}">
                <a16:creationId xmlns:a16="http://schemas.microsoft.com/office/drawing/2014/main" id="{F353FB96-42EF-4411-96D7-6174CECC9B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54560" y="703992"/>
            <a:ext cx="7434879" cy="764381"/>
          </a:xfrm>
        </p:spPr>
        <p:txBody>
          <a:bodyPr>
            <a:normAutofit/>
          </a:bodyPr>
          <a:lstStyle/>
          <a:p>
            <a:pPr algn="l"/>
            <a:r>
              <a:rPr lang="en-US" dirty="0">
                <a:solidFill>
                  <a:srgbClr val="1F497D"/>
                </a:solidFill>
                <a:latin typeface="55 Helvetica Roman"/>
              </a:rPr>
              <a:t>5. Control checklist</a:t>
            </a:r>
            <a:endParaRPr lang="en-US" dirty="0">
              <a:solidFill>
                <a:srgbClr val="1F497D"/>
              </a:solidFill>
              <a:latin typeface="55 Helvetica Roman"/>
              <a:cs typeface="55 Helvetica Roman"/>
            </a:endParaRP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836D188D-4881-4288-8FE0-CBCD27B10B77}"/>
              </a:ext>
            </a:extLst>
          </p:cNvPr>
          <p:cNvSpPr/>
          <p:nvPr/>
        </p:nvSpPr>
        <p:spPr>
          <a:xfrm>
            <a:off x="603817" y="1827426"/>
            <a:ext cx="5319959" cy="3026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ES" sz="788" dirty="0">
              <a:solidFill>
                <a:srgbClr val="000000"/>
              </a:solidFill>
              <a:latin typeface="Century Gothic" panose="020B0502020202020204" pitchFamily="34" charset="0"/>
            </a:endParaRPr>
          </a:p>
          <a:p>
            <a:pPr marL="257168" indent="-257168">
              <a:lnSpc>
                <a:spcPct val="114000"/>
              </a:lnSpc>
              <a:buFont typeface="+mj-lt"/>
              <a:buAutoNum type="alphaUcPeriod"/>
            </a:pPr>
            <a:r>
              <a:rPr lang="en-US" sz="1350" dirty="0"/>
              <a:t>SUMMARY OF AMOUNTS AND TYPE OF VERIFICATION – expenditures</a:t>
            </a:r>
          </a:p>
          <a:p>
            <a:pPr marL="257168" indent="-257168">
              <a:lnSpc>
                <a:spcPct val="114000"/>
              </a:lnSpc>
              <a:buFont typeface="+mj-lt"/>
              <a:buAutoNum type="alphaUcPeriod"/>
            </a:pPr>
            <a:r>
              <a:rPr lang="it-IT" sz="1350" dirty="0"/>
              <a:t>FORMAL CHECKS – GC, VAT, financial report, etc.</a:t>
            </a:r>
          </a:p>
          <a:p>
            <a:pPr marL="257168" indent="-257168">
              <a:lnSpc>
                <a:spcPct val="114000"/>
              </a:lnSpc>
              <a:buFont typeface="+mj-lt"/>
              <a:buAutoNum type="alphaUcPeriod"/>
            </a:pPr>
            <a:r>
              <a:rPr lang="it-IT" sz="1350" dirty="0"/>
              <a:t>GENERAL ELIGIBILITY CRITERIA – payments, currency, taxes, etc.</a:t>
            </a:r>
          </a:p>
          <a:p>
            <a:pPr marL="257168" indent="-257168">
              <a:lnSpc>
                <a:spcPct val="114000"/>
              </a:lnSpc>
              <a:buFont typeface="+mj-lt"/>
              <a:buAutoNum type="alphaUcPeriod"/>
            </a:pPr>
            <a:r>
              <a:rPr lang="en-US" sz="1350" dirty="0"/>
              <a:t>ALLOCATION TO ACTIVITIES AND BUDGET LINES – staff costs, travel and subsistence, investments or infrastructures, equipment, external expertise and services, preparatory costs, </a:t>
            </a:r>
            <a:r>
              <a:rPr lang="en-US" sz="1350" b="1" dirty="0"/>
              <a:t>sub-grants</a:t>
            </a:r>
            <a:r>
              <a:rPr lang="en-US" sz="1350" dirty="0"/>
              <a:t>, </a:t>
            </a:r>
            <a:r>
              <a:rPr lang="en-US" sz="1350" b="1" dirty="0"/>
              <a:t>other costs</a:t>
            </a:r>
            <a:r>
              <a:rPr lang="en-US" sz="1350" dirty="0"/>
              <a:t>, indirect costs.</a:t>
            </a:r>
          </a:p>
          <a:p>
            <a:pPr marL="257168" indent="-257168">
              <a:lnSpc>
                <a:spcPct val="114000"/>
              </a:lnSpc>
              <a:buFont typeface="+mj-lt"/>
              <a:buAutoNum type="alphaUcPeriod"/>
            </a:pPr>
            <a:r>
              <a:rPr lang="en-US" sz="1350" dirty="0"/>
              <a:t>PUBLIC PROCUREMENT</a:t>
            </a:r>
          </a:p>
          <a:p>
            <a:pPr marL="257168" indent="-257168">
              <a:lnSpc>
                <a:spcPct val="114000"/>
              </a:lnSpc>
              <a:buFont typeface="+mj-lt"/>
              <a:buAutoNum type="alphaUcPeriod"/>
            </a:pPr>
            <a:r>
              <a:rPr lang="en-US" sz="1350" dirty="0"/>
              <a:t>REVENUES</a:t>
            </a:r>
          </a:p>
          <a:p>
            <a:pPr marL="257168" indent="-257168">
              <a:lnSpc>
                <a:spcPct val="114000"/>
              </a:lnSpc>
              <a:buFont typeface="+mj-lt"/>
              <a:buAutoNum type="alphaUcPeriod"/>
            </a:pPr>
            <a:r>
              <a:rPr lang="en-US" sz="1350" dirty="0"/>
              <a:t>INFORMATION AND PUBLICITY</a:t>
            </a:r>
          </a:p>
          <a:p>
            <a:pPr marL="257168" indent="-257168">
              <a:lnSpc>
                <a:spcPct val="114000"/>
              </a:lnSpc>
              <a:buFont typeface="+mj-lt"/>
              <a:buAutoNum type="alphaUcPeriod"/>
            </a:pPr>
            <a:r>
              <a:rPr lang="en-GB" sz="1350" dirty="0"/>
              <a:t>AUDIT TRAIL AND ACCOUNTING SYSTEM</a:t>
            </a:r>
            <a:endParaRPr lang="es-ES" sz="1350" dirty="0"/>
          </a:p>
          <a:p>
            <a:endParaRPr lang="es-ES" sz="1350" dirty="0"/>
          </a:p>
        </p:txBody>
      </p:sp>
      <p:pic>
        <p:nvPicPr>
          <p:cNvPr id="9" name="Gráfico 8" descr="Advertencia">
            <a:extLst>
              <a:ext uri="{FF2B5EF4-FFF2-40B4-BE49-F238E27FC236}">
                <a16:creationId xmlns:a16="http://schemas.microsoft.com/office/drawing/2014/main" id="{EF8D9499-25EB-419F-AEFD-0E41D4B8E5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89466" y="2715356"/>
            <a:ext cx="685800" cy="685800"/>
          </a:xfrm>
          <a:prstGeom prst="rect">
            <a:avLst/>
          </a:prstGeom>
        </p:spPr>
      </p:pic>
      <p:sp>
        <p:nvSpPr>
          <p:cNvPr id="10" name="Rectángulo 9">
            <a:extLst>
              <a:ext uri="{FF2B5EF4-FFF2-40B4-BE49-F238E27FC236}">
                <a16:creationId xmlns:a16="http://schemas.microsoft.com/office/drawing/2014/main" id="{77F5FC0F-AADA-4014-9C31-F89D1522C7C7}"/>
              </a:ext>
            </a:extLst>
          </p:cNvPr>
          <p:cNvSpPr/>
          <p:nvPr/>
        </p:nvSpPr>
        <p:spPr>
          <a:xfrm>
            <a:off x="7329994" y="2715358"/>
            <a:ext cx="1341347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1350" b="1" dirty="0">
                <a:solidFill>
                  <a:srgbClr val="C00000"/>
                </a:solidFill>
              </a:rPr>
              <a:t>RISK INDICATORS PROCUREMENT</a:t>
            </a:r>
            <a:endParaRPr lang="en-GB" sz="1350" dirty="0">
              <a:solidFill>
                <a:srgbClr val="C00000"/>
              </a:solidFill>
            </a:endParaRPr>
          </a:p>
        </p:txBody>
      </p:sp>
      <p:sp>
        <p:nvSpPr>
          <p:cNvPr id="8" name="Segnaposto numero diapositiva 2">
            <a:extLst>
              <a:ext uri="{FF2B5EF4-FFF2-40B4-BE49-F238E27FC236}">
                <a16:creationId xmlns:a16="http://schemas.microsoft.com/office/drawing/2014/main" id="{01030279-3853-4D86-8DB7-504866DE87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6553200" y="6364099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01371F7-9221-402D-BD8F-621D9F384B2B}" type="slidenum">
              <a:rPr lang="it-IT" altLang="it-IT" sz="1000" b="1">
                <a:solidFill>
                  <a:schemeClr val="bg1"/>
                </a:solidFill>
              </a:rPr>
              <a:pPr>
                <a:spcBef>
                  <a:spcPct val="0"/>
                </a:spcBef>
                <a:buFontTx/>
                <a:buNone/>
              </a:pPr>
              <a:t>5</a:t>
            </a:fld>
            <a:endParaRPr lang="it-IT" altLang="it-IT" sz="1000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63230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e 8">
            <a:extLst>
              <a:ext uri="{FF2B5EF4-FFF2-40B4-BE49-F238E27FC236}">
                <a16:creationId xmlns:a16="http://schemas.microsoft.com/office/drawing/2014/main" id="{60C97DDC-33B9-42BD-B595-91F0809A985F}"/>
              </a:ext>
            </a:extLst>
          </p:cNvPr>
          <p:cNvSpPr/>
          <p:nvPr/>
        </p:nvSpPr>
        <p:spPr>
          <a:xfrm>
            <a:off x="8399463" y="6391375"/>
            <a:ext cx="287337" cy="2873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CC2A028C-0EF6-45A3-8EF4-592996F713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6248" y="5480616"/>
            <a:ext cx="3114675" cy="764381"/>
          </a:xfrm>
          <a:prstGeom prst="rect">
            <a:avLst/>
          </a:prstGeom>
        </p:spPr>
      </p:pic>
      <p:sp>
        <p:nvSpPr>
          <p:cNvPr id="6" name="Titolo 1">
            <a:extLst>
              <a:ext uri="{FF2B5EF4-FFF2-40B4-BE49-F238E27FC236}">
                <a16:creationId xmlns:a16="http://schemas.microsoft.com/office/drawing/2014/main" id="{F353FB96-42EF-4411-96D7-6174CECC9B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1103" y="780475"/>
            <a:ext cx="7434879" cy="764381"/>
          </a:xfrm>
        </p:spPr>
        <p:txBody>
          <a:bodyPr>
            <a:normAutofit/>
          </a:bodyPr>
          <a:lstStyle/>
          <a:p>
            <a:pPr algn="l"/>
            <a:r>
              <a:rPr lang="en-US" dirty="0">
                <a:solidFill>
                  <a:srgbClr val="1F497D"/>
                </a:solidFill>
                <a:latin typeface="55 Helvetica Roman"/>
              </a:rPr>
              <a:t>6. What’s new in the Checklist</a:t>
            </a:r>
            <a:endParaRPr lang="en-US" dirty="0">
              <a:solidFill>
                <a:srgbClr val="1F497D"/>
              </a:solidFill>
              <a:latin typeface="55 Helvetica Roman"/>
              <a:cs typeface="55 Helvetica Roman"/>
            </a:endParaRP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840A7483-3BA0-4F0E-A068-E4D1F2EAE356}"/>
              </a:ext>
            </a:extLst>
          </p:cNvPr>
          <p:cNvSpPr/>
          <p:nvPr/>
        </p:nvSpPr>
        <p:spPr>
          <a:xfrm>
            <a:off x="711103" y="1778207"/>
            <a:ext cx="7536835" cy="4299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ES" sz="788" dirty="0">
              <a:solidFill>
                <a:srgbClr val="000000"/>
              </a:solidFill>
              <a:latin typeface="Century Gothic" panose="020B0502020202020204" pitchFamily="34" charset="0"/>
            </a:endParaRPr>
          </a:p>
          <a:p>
            <a:r>
              <a:rPr lang="es-ES" dirty="0" err="1"/>
              <a:t>The</a:t>
            </a:r>
            <a:r>
              <a:rPr lang="es-ES" dirty="0"/>
              <a:t> new </a:t>
            </a:r>
            <a:r>
              <a:rPr lang="es-ES" dirty="0" err="1"/>
              <a:t>version</a:t>
            </a:r>
            <a:r>
              <a:rPr lang="es-ES" dirty="0"/>
              <a:t> </a:t>
            </a:r>
            <a:r>
              <a:rPr lang="es-ES" dirty="0" err="1"/>
              <a:t>of</a:t>
            </a:r>
            <a:r>
              <a:rPr lang="es-ES" dirty="0"/>
              <a:t>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Check-List</a:t>
            </a:r>
            <a:r>
              <a:rPr lang="es-ES" dirty="0"/>
              <a:t> </a:t>
            </a:r>
            <a:r>
              <a:rPr lang="es-ES" dirty="0" err="1"/>
              <a:t>presents</a:t>
            </a:r>
            <a:r>
              <a:rPr lang="es-ES" dirty="0"/>
              <a:t> </a:t>
            </a:r>
            <a:r>
              <a:rPr lang="es-ES" dirty="0" err="1"/>
              <a:t>substantial</a:t>
            </a:r>
            <a:r>
              <a:rPr lang="es-ES" dirty="0"/>
              <a:t> </a:t>
            </a:r>
            <a:r>
              <a:rPr lang="es-ES" dirty="0" err="1"/>
              <a:t>changes</a:t>
            </a:r>
            <a:r>
              <a:rPr lang="es-ES" dirty="0"/>
              <a:t> in </a:t>
            </a:r>
            <a:r>
              <a:rPr lang="es-ES" dirty="0" err="1"/>
              <a:t>comparison</a:t>
            </a:r>
            <a:r>
              <a:rPr lang="es-ES" dirty="0"/>
              <a:t> </a:t>
            </a:r>
            <a:r>
              <a:rPr lang="es-ES" dirty="0" err="1"/>
              <a:t>with</a:t>
            </a:r>
            <a:r>
              <a:rPr lang="es-ES" dirty="0"/>
              <a:t>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one</a:t>
            </a:r>
            <a:r>
              <a:rPr lang="es-ES" dirty="0"/>
              <a:t> </a:t>
            </a:r>
            <a:r>
              <a:rPr lang="es-ES" dirty="0" err="1"/>
              <a:t>originally</a:t>
            </a:r>
            <a:r>
              <a:rPr lang="es-ES" dirty="0"/>
              <a:t> </a:t>
            </a:r>
            <a:r>
              <a:rPr lang="es-ES" dirty="0" err="1"/>
              <a:t>published</a:t>
            </a:r>
            <a:r>
              <a:rPr lang="es-ES" dirty="0"/>
              <a:t>.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b="1" u="sng" dirty="0"/>
              <a:t>use </a:t>
            </a:r>
            <a:r>
              <a:rPr lang="es-ES" b="1" u="sng" dirty="0" err="1"/>
              <a:t>of</a:t>
            </a:r>
            <a:r>
              <a:rPr lang="es-ES" b="1" u="sng" dirty="0"/>
              <a:t> </a:t>
            </a:r>
            <a:r>
              <a:rPr lang="es-ES" b="1" u="sng" dirty="0" err="1"/>
              <a:t>the</a:t>
            </a:r>
            <a:r>
              <a:rPr lang="es-ES" b="1" u="sng" dirty="0"/>
              <a:t> original </a:t>
            </a:r>
            <a:r>
              <a:rPr lang="es-ES" b="1" u="sng" dirty="0" err="1"/>
              <a:t>version</a:t>
            </a:r>
            <a:r>
              <a:rPr lang="es-ES" b="1" u="sng" dirty="0"/>
              <a:t> </a:t>
            </a:r>
            <a:r>
              <a:rPr lang="es-ES" b="1" u="sng" dirty="0" err="1"/>
              <a:t>is</a:t>
            </a:r>
            <a:r>
              <a:rPr lang="es-ES" b="1" u="sng" dirty="0"/>
              <a:t> </a:t>
            </a:r>
            <a:r>
              <a:rPr lang="es-ES" b="1" u="sng" dirty="0" err="1"/>
              <a:t>not</a:t>
            </a:r>
            <a:r>
              <a:rPr lang="es-ES" b="1" u="sng" dirty="0"/>
              <a:t> </a:t>
            </a:r>
            <a:r>
              <a:rPr lang="es-ES" b="1" u="sng" dirty="0" err="1"/>
              <a:t>allowed</a:t>
            </a:r>
            <a:r>
              <a:rPr lang="es-ES" b="1" u="sng" dirty="0"/>
              <a:t> </a:t>
            </a:r>
            <a:r>
              <a:rPr lang="es-ES" b="1" u="sng" dirty="0" err="1"/>
              <a:t>any</a:t>
            </a:r>
            <a:r>
              <a:rPr lang="es-ES" b="1" u="sng" dirty="0"/>
              <a:t> more!</a:t>
            </a:r>
            <a:r>
              <a:rPr lang="es-ES" dirty="0"/>
              <a:t>  </a:t>
            </a:r>
          </a:p>
          <a:p>
            <a:endParaRPr lang="es-ES" dirty="0"/>
          </a:p>
          <a:p>
            <a:r>
              <a:rPr lang="es-ES" dirty="0"/>
              <a:t>New </a:t>
            </a:r>
            <a:r>
              <a:rPr lang="es-ES" dirty="0" err="1"/>
              <a:t>version</a:t>
            </a:r>
            <a:r>
              <a:rPr lang="es-ES" dirty="0"/>
              <a:t> = </a:t>
            </a:r>
            <a:r>
              <a:rPr lang="es-ES" dirty="0" err="1"/>
              <a:t>many</a:t>
            </a:r>
            <a:r>
              <a:rPr lang="es-ES" dirty="0"/>
              <a:t> </a:t>
            </a:r>
            <a:r>
              <a:rPr lang="es-ES" b="1" dirty="0" err="1"/>
              <a:t>improvements</a:t>
            </a:r>
            <a:r>
              <a:rPr lang="es-ES" dirty="0"/>
              <a:t> </a:t>
            </a:r>
            <a:r>
              <a:rPr lang="es-ES" dirty="0" err="1"/>
              <a:t>grounded</a:t>
            </a:r>
            <a:r>
              <a:rPr lang="es-ES" dirty="0"/>
              <a:t> </a:t>
            </a:r>
            <a:r>
              <a:rPr lang="es-ES" dirty="0" err="1"/>
              <a:t>on</a:t>
            </a:r>
            <a:r>
              <a:rPr lang="es-ES" dirty="0"/>
              <a:t>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lessons</a:t>
            </a:r>
            <a:r>
              <a:rPr lang="es-ES" dirty="0"/>
              <a:t> </a:t>
            </a:r>
            <a:r>
              <a:rPr lang="es-ES" dirty="0" err="1"/>
              <a:t>learnt</a:t>
            </a:r>
            <a:r>
              <a:rPr lang="es-ES" dirty="0"/>
              <a:t> </a:t>
            </a:r>
            <a:r>
              <a:rPr lang="es-ES" dirty="0" err="1"/>
              <a:t>from</a:t>
            </a:r>
            <a:r>
              <a:rPr lang="es-ES" dirty="0"/>
              <a:t>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first</a:t>
            </a:r>
            <a:r>
              <a:rPr lang="es-ES" dirty="0"/>
              <a:t> </a:t>
            </a:r>
            <a:r>
              <a:rPr lang="es-ES" dirty="0" err="1"/>
              <a:t>interim</a:t>
            </a:r>
            <a:r>
              <a:rPr lang="es-ES" dirty="0"/>
              <a:t> </a:t>
            </a:r>
            <a:r>
              <a:rPr lang="es-ES" dirty="0" err="1"/>
              <a:t>reports</a:t>
            </a:r>
            <a:r>
              <a:rPr lang="es-ES" dirty="0"/>
              <a:t>:</a:t>
            </a:r>
          </a:p>
          <a:p>
            <a:endParaRPr lang="es-ES" dirty="0"/>
          </a:p>
          <a:p>
            <a:pPr marL="214308" indent="-214308">
              <a:buFontTx/>
              <a:buChar char="-"/>
            </a:pPr>
            <a:r>
              <a:rPr lang="es-ES" dirty="0" err="1"/>
              <a:t>Modified</a:t>
            </a:r>
            <a:r>
              <a:rPr lang="es-ES" dirty="0"/>
              <a:t> </a:t>
            </a:r>
            <a:r>
              <a:rPr lang="es-ES" dirty="0" err="1"/>
              <a:t>checks</a:t>
            </a:r>
            <a:endParaRPr lang="es-ES" dirty="0"/>
          </a:p>
          <a:p>
            <a:pPr marL="214308" indent="-214308">
              <a:buFontTx/>
              <a:buChar char="-"/>
            </a:pPr>
            <a:r>
              <a:rPr lang="es-ES" dirty="0"/>
              <a:t>New </a:t>
            </a:r>
            <a:r>
              <a:rPr lang="es-ES" dirty="0" err="1"/>
              <a:t>checks</a:t>
            </a:r>
            <a:endParaRPr lang="es-ES" dirty="0"/>
          </a:p>
          <a:p>
            <a:pPr marL="214308" indent="-214308">
              <a:buFontTx/>
              <a:buChar char="-"/>
            </a:pPr>
            <a:r>
              <a:rPr lang="es-ES" dirty="0" err="1"/>
              <a:t>Comments</a:t>
            </a:r>
            <a:r>
              <a:rPr lang="es-ES" dirty="0"/>
              <a:t> </a:t>
            </a:r>
            <a:r>
              <a:rPr lang="es-ES" dirty="0" err="1"/>
              <a:t>added</a:t>
            </a:r>
            <a:r>
              <a:rPr lang="es-ES" dirty="0"/>
              <a:t> </a:t>
            </a:r>
            <a:r>
              <a:rPr lang="es-ES" dirty="0" err="1"/>
              <a:t>for</a:t>
            </a:r>
            <a:r>
              <a:rPr lang="es-ES" dirty="0"/>
              <a:t> a </a:t>
            </a:r>
            <a:r>
              <a:rPr lang="es-ES" dirty="0" err="1"/>
              <a:t>better</a:t>
            </a:r>
            <a:r>
              <a:rPr lang="es-ES" dirty="0"/>
              <a:t> </a:t>
            </a:r>
            <a:r>
              <a:rPr lang="es-ES" dirty="0" err="1"/>
              <a:t>understanding</a:t>
            </a:r>
            <a:endParaRPr lang="es-ES" dirty="0"/>
          </a:p>
          <a:p>
            <a:r>
              <a:rPr lang="es-ES" dirty="0"/>
              <a:t>    and </a:t>
            </a:r>
            <a:r>
              <a:rPr lang="es-ES" dirty="0" err="1"/>
              <a:t>to</a:t>
            </a:r>
            <a:r>
              <a:rPr lang="es-ES" dirty="0"/>
              <a:t> </a:t>
            </a:r>
            <a:r>
              <a:rPr lang="es-ES" dirty="0" err="1"/>
              <a:t>avoid</a:t>
            </a:r>
            <a:r>
              <a:rPr lang="es-ES" dirty="0"/>
              <a:t> </a:t>
            </a:r>
            <a:r>
              <a:rPr lang="es-ES" dirty="0" err="1"/>
              <a:t>frequent</a:t>
            </a:r>
            <a:r>
              <a:rPr lang="es-ES" dirty="0"/>
              <a:t> </a:t>
            </a:r>
            <a:r>
              <a:rPr lang="es-ES" dirty="0" err="1"/>
              <a:t>mistakes</a:t>
            </a:r>
            <a:endParaRPr lang="es-ES" dirty="0"/>
          </a:p>
          <a:p>
            <a:endParaRPr lang="es-ES" sz="1350" dirty="0"/>
          </a:p>
          <a:p>
            <a:endParaRPr lang="es-ES" sz="1350" dirty="0"/>
          </a:p>
          <a:p>
            <a:endParaRPr lang="es-ES" sz="1350" dirty="0"/>
          </a:p>
          <a:p>
            <a:endParaRPr lang="es-ES" sz="1350" dirty="0"/>
          </a:p>
          <a:p>
            <a:r>
              <a:rPr lang="es-ES" sz="1350" dirty="0"/>
              <a:t> </a:t>
            </a:r>
          </a:p>
        </p:txBody>
      </p:sp>
      <p:sp>
        <p:nvSpPr>
          <p:cNvPr id="7" name="Segnaposto numero diapositiva 2">
            <a:extLst>
              <a:ext uri="{FF2B5EF4-FFF2-40B4-BE49-F238E27FC236}">
                <a16:creationId xmlns:a16="http://schemas.microsoft.com/office/drawing/2014/main" id="{9273DEFA-38BF-40A4-AF10-06690EC9DF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6553200" y="6356350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01371F7-9221-402D-BD8F-621D9F384B2B}" type="slidenum">
              <a:rPr lang="it-IT" altLang="it-IT" sz="1000" b="1">
                <a:solidFill>
                  <a:schemeClr val="bg1"/>
                </a:solidFill>
              </a:rPr>
              <a:pPr>
                <a:spcBef>
                  <a:spcPct val="0"/>
                </a:spcBef>
                <a:buFontTx/>
                <a:buNone/>
              </a:pPr>
              <a:t>6</a:t>
            </a:fld>
            <a:endParaRPr lang="it-IT" altLang="it-IT" sz="1000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97392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e 8">
            <a:extLst>
              <a:ext uri="{FF2B5EF4-FFF2-40B4-BE49-F238E27FC236}">
                <a16:creationId xmlns:a16="http://schemas.microsoft.com/office/drawing/2014/main" id="{D5F42502-7FEE-47EB-B437-0335D171FEA9}"/>
              </a:ext>
            </a:extLst>
          </p:cNvPr>
          <p:cNvSpPr/>
          <p:nvPr/>
        </p:nvSpPr>
        <p:spPr>
          <a:xfrm>
            <a:off x="8399463" y="6391375"/>
            <a:ext cx="287337" cy="2873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CC2A028C-0EF6-45A3-8EF4-592996F713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84423" y="5379877"/>
            <a:ext cx="3114675" cy="764381"/>
          </a:xfrm>
          <a:prstGeom prst="rect">
            <a:avLst/>
          </a:prstGeom>
        </p:spPr>
      </p:pic>
      <p:sp>
        <p:nvSpPr>
          <p:cNvPr id="6" name="Titolo 1">
            <a:extLst>
              <a:ext uri="{FF2B5EF4-FFF2-40B4-BE49-F238E27FC236}">
                <a16:creationId xmlns:a16="http://schemas.microsoft.com/office/drawing/2014/main" id="{F353FB96-42EF-4411-96D7-6174CECC9B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4054" y="636472"/>
            <a:ext cx="7434879" cy="764381"/>
          </a:xfrm>
        </p:spPr>
        <p:txBody>
          <a:bodyPr>
            <a:normAutofit/>
          </a:bodyPr>
          <a:lstStyle/>
          <a:p>
            <a:pPr algn="l"/>
            <a:r>
              <a:rPr lang="en-US" dirty="0">
                <a:solidFill>
                  <a:srgbClr val="1F497D"/>
                </a:solidFill>
                <a:latin typeface="55 Helvetica Roman"/>
              </a:rPr>
              <a:t>6. What’s new in the Checklist</a:t>
            </a:r>
            <a:endParaRPr lang="en-US" dirty="0">
              <a:solidFill>
                <a:srgbClr val="1F497D"/>
              </a:solidFill>
              <a:latin typeface="55 Helvetica Roman"/>
              <a:cs typeface="55 Helvetica Roman"/>
            </a:endParaRP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840A7483-3BA0-4F0E-A068-E4D1F2EAE356}"/>
              </a:ext>
            </a:extLst>
          </p:cNvPr>
          <p:cNvSpPr/>
          <p:nvPr/>
        </p:nvSpPr>
        <p:spPr>
          <a:xfrm>
            <a:off x="554054" y="1858422"/>
            <a:ext cx="7536835" cy="3306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ES" sz="788" dirty="0">
              <a:solidFill>
                <a:srgbClr val="000000"/>
              </a:solidFill>
              <a:latin typeface="Century Gothic" panose="020B0502020202020204" pitchFamily="34" charset="0"/>
            </a:endParaRPr>
          </a:p>
          <a:p>
            <a:r>
              <a:rPr lang="es-ES" sz="2100" dirty="0" err="1"/>
              <a:t>Pay</a:t>
            </a:r>
            <a:r>
              <a:rPr lang="es-ES" sz="2100" dirty="0"/>
              <a:t> </a:t>
            </a:r>
            <a:r>
              <a:rPr lang="es-ES" sz="2100" dirty="0" err="1"/>
              <a:t>special</a:t>
            </a:r>
            <a:r>
              <a:rPr lang="es-ES" sz="2100" dirty="0"/>
              <a:t> </a:t>
            </a:r>
            <a:r>
              <a:rPr lang="es-ES" sz="2100" dirty="0" err="1"/>
              <a:t>attention</a:t>
            </a:r>
            <a:r>
              <a:rPr lang="es-ES" sz="2100" dirty="0"/>
              <a:t> </a:t>
            </a:r>
            <a:r>
              <a:rPr lang="es-ES" sz="2100" dirty="0" err="1"/>
              <a:t>to</a:t>
            </a:r>
            <a:r>
              <a:rPr lang="es-ES" sz="2100" dirty="0"/>
              <a:t>:</a:t>
            </a:r>
          </a:p>
          <a:p>
            <a:endParaRPr lang="es-ES" b="1" u="sng" dirty="0"/>
          </a:p>
          <a:p>
            <a:r>
              <a:rPr lang="es-ES" b="1" u="sng" dirty="0"/>
              <a:t>General </a:t>
            </a:r>
            <a:r>
              <a:rPr lang="es-ES" b="1" u="sng" dirty="0" err="1"/>
              <a:t>Eligibility</a:t>
            </a:r>
            <a:r>
              <a:rPr lang="es-ES" b="1" u="sng" dirty="0"/>
              <a:t> </a:t>
            </a:r>
            <a:r>
              <a:rPr lang="es-ES" b="1" u="sng" dirty="0" err="1"/>
              <a:t>Criteria</a:t>
            </a:r>
            <a:endParaRPr lang="es-ES" b="1" u="sng" dirty="0"/>
          </a:p>
          <a:p>
            <a:endParaRPr lang="es-ES" dirty="0"/>
          </a:p>
          <a:p>
            <a:pPr marL="257168" indent="-257168">
              <a:buFontTx/>
              <a:buChar char="-"/>
            </a:pPr>
            <a:r>
              <a:rPr lang="es-ES" dirty="0"/>
              <a:t>New </a:t>
            </a:r>
            <a:r>
              <a:rPr lang="es-ES" dirty="0" err="1"/>
              <a:t>checks</a:t>
            </a:r>
            <a:r>
              <a:rPr lang="es-ES" dirty="0"/>
              <a:t> </a:t>
            </a:r>
            <a:r>
              <a:rPr lang="es-ES" dirty="0" err="1"/>
              <a:t>to</a:t>
            </a:r>
            <a:r>
              <a:rPr lang="es-ES" dirty="0"/>
              <a:t> be </a:t>
            </a:r>
            <a:r>
              <a:rPr lang="es-ES" dirty="0" err="1"/>
              <a:t>performed</a:t>
            </a:r>
            <a:r>
              <a:rPr lang="es-ES" dirty="0"/>
              <a:t> </a:t>
            </a:r>
            <a:r>
              <a:rPr lang="es-ES" dirty="0" err="1"/>
              <a:t>on</a:t>
            </a:r>
            <a:r>
              <a:rPr lang="es-ES" dirty="0"/>
              <a:t>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application</a:t>
            </a:r>
            <a:r>
              <a:rPr lang="es-ES" dirty="0"/>
              <a:t> </a:t>
            </a:r>
            <a:r>
              <a:rPr lang="es-ES" dirty="0" err="1"/>
              <a:t>of</a:t>
            </a:r>
            <a:r>
              <a:rPr lang="es-ES" dirty="0"/>
              <a:t> </a:t>
            </a:r>
            <a:r>
              <a:rPr lang="es-ES" b="1" u="sng" dirty="0"/>
              <a:t>VAT and </a:t>
            </a:r>
            <a:r>
              <a:rPr lang="es-ES" b="1" u="sng" dirty="0" err="1"/>
              <a:t>other</a:t>
            </a:r>
            <a:r>
              <a:rPr lang="es-ES" b="1" u="sng" dirty="0"/>
              <a:t> </a:t>
            </a:r>
            <a:r>
              <a:rPr lang="es-ES" b="1" u="sng" dirty="0" err="1"/>
              <a:t>taxes</a:t>
            </a:r>
            <a:endParaRPr lang="es-ES" b="1" u="sng" dirty="0"/>
          </a:p>
          <a:p>
            <a:endParaRPr lang="es-ES" b="1" u="sng" dirty="0"/>
          </a:p>
          <a:p>
            <a:r>
              <a:rPr lang="es-ES" dirty="0"/>
              <a:t>-   </a:t>
            </a:r>
            <a:r>
              <a:rPr lang="es-ES" dirty="0" err="1"/>
              <a:t>Modified</a:t>
            </a:r>
            <a:r>
              <a:rPr lang="es-ES" dirty="0"/>
              <a:t> </a:t>
            </a:r>
            <a:r>
              <a:rPr lang="es-ES" dirty="0" err="1"/>
              <a:t>checks</a:t>
            </a:r>
            <a:r>
              <a:rPr lang="es-ES" dirty="0"/>
              <a:t> </a:t>
            </a:r>
            <a:r>
              <a:rPr lang="es-ES" dirty="0" err="1"/>
              <a:t>on</a:t>
            </a:r>
            <a:r>
              <a:rPr lang="es-ES" dirty="0"/>
              <a:t> </a:t>
            </a:r>
            <a:r>
              <a:rPr lang="es-ES" dirty="0" err="1"/>
              <a:t>expenditures</a:t>
            </a:r>
            <a:r>
              <a:rPr lang="es-ES" dirty="0"/>
              <a:t> </a:t>
            </a:r>
            <a:r>
              <a:rPr lang="es-ES" dirty="0" err="1"/>
              <a:t>reported</a:t>
            </a:r>
            <a:r>
              <a:rPr lang="es-ES" dirty="0"/>
              <a:t> in </a:t>
            </a:r>
            <a:r>
              <a:rPr lang="es-ES" b="1" u="sng" dirty="0" err="1"/>
              <a:t>other</a:t>
            </a:r>
            <a:r>
              <a:rPr lang="es-ES" b="1" u="sng" dirty="0"/>
              <a:t> </a:t>
            </a:r>
            <a:r>
              <a:rPr lang="es-ES" b="1" u="sng" dirty="0" err="1"/>
              <a:t>currencies</a:t>
            </a:r>
            <a:endParaRPr lang="es-ES" b="1" u="sng" dirty="0"/>
          </a:p>
          <a:p>
            <a:endParaRPr lang="es-ES" dirty="0"/>
          </a:p>
          <a:p>
            <a:endParaRPr lang="es-ES" sz="1350" dirty="0"/>
          </a:p>
          <a:p>
            <a:endParaRPr lang="es-ES" sz="1350" dirty="0"/>
          </a:p>
          <a:p>
            <a:endParaRPr lang="es-ES" sz="1350" dirty="0"/>
          </a:p>
          <a:p>
            <a:r>
              <a:rPr lang="es-ES" sz="1350" dirty="0"/>
              <a:t> </a:t>
            </a:r>
          </a:p>
        </p:txBody>
      </p:sp>
      <p:sp>
        <p:nvSpPr>
          <p:cNvPr id="7" name="Segnaposto numero diapositiva 2">
            <a:extLst>
              <a:ext uri="{FF2B5EF4-FFF2-40B4-BE49-F238E27FC236}">
                <a16:creationId xmlns:a16="http://schemas.microsoft.com/office/drawing/2014/main" id="{3B1DBEE2-2A90-4DB2-A502-45BEABF900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6553200" y="6356350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01371F7-9221-402D-BD8F-621D9F384B2B}" type="slidenum">
              <a:rPr lang="it-IT" altLang="it-IT" sz="1000" b="1">
                <a:solidFill>
                  <a:schemeClr val="bg1"/>
                </a:solidFill>
              </a:rPr>
              <a:pPr>
                <a:spcBef>
                  <a:spcPct val="0"/>
                </a:spcBef>
                <a:buFontTx/>
                <a:buNone/>
              </a:pPr>
              <a:t>7</a:t>
            </a:fld>
            <a:endParaRPr lang="it-IT" altLang="it-IT" sz="1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40165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e 8">
            <a:extLst>
              <a:ext uri="{FF2B5EF4-FFF2-40B4-BE49-F238E27FC236}">
                <a16:creationId xmlns:a16="http://schemas.microsoft.com/office/drawing/2014/main" id="{D773B9A6-8D60-4896-938C-B81C36681BA4}"/>
              </a:ext>
            </a:extLst>
          </p:cNvPr>
          <p:cNvSpPr/>
          <p:nvPr/>
        </p:nvSpPr>
        <p:spPr>
          <a:xfrm>
            <a:off x="8399463" y="6391375"/>
            <a:ext cx="287337" cy="2873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CC2A028C-0EF6-45A3-8EF4-592996F713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0661" y="5488365"/>
            <a:ext cx="3114675" cy="764381"/>
          </a:xfrm>
          <a:prstGeom prst="rect">
            <a:avLst/>
          </a:prstGeom>
        </p:spPr>
      </p:pic>
      <p:sp>
        <p:nvSpPr>
          <p:cNvPr id="6" name="Titolo 1">
            <a:extLst>
              <a:ext uri="{FF2B5EF4-FFF2-40B4-BE49-F238E27FC236}">
                <a16:creationId xmlns:a16="http://schemas.microsoft.com/office/drawing/2014/main" id="{F353FB96-42EF-4411-96D7-6174CECC9B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8659" y="749479"/>
            <a:ext cx="7434879" cy="764381"/>
          </a:xfrm>
        </p:spPr>
        <p:txBody>
          <a:bodyPr>
            <a:normAutofit/>
          </a:bodyPr>
          <a:lstStyle/>
          <a:p>
            <a:pPr algn="l"/>
            <a:r>
              <a:rPr lang="en-US" dirty="0">
                <a:solidFill>
                  <a:srgbClr val="1F497D"/>
                </a:solidFill>
                <a:latin typeface="55 Helvetica Roman"/>
              </a:rPr>
              <a:t>6. What’s new in the Checklist</a:t>
            </a:r>
            <a:endParaRPr lang="en-US" dirty="0">
              <a:solidFill>
                <a:srgbClr val="1F497D"/>
              </a:solidFill>
              <a:latin typeface="55 Helvetica Roman"/>
              <a:cs typeface="55 Helvetica Roman"/>
            </a:endParaRP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840A7483-3BA0-4F0E-A068-E4D1F2EAE356}"/>
              </a:ext>
            </a:extLst>
          </p:cNvPr>
          <p:cNvSpPr/>
          <p:nvPr/>
        </p:nvSpPr>
        <p:spPr>
          <a:xfrm>
            <a:off x="556703" y="1827425"/>
            <a:ext cx="7536835" cy="43454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ES" sz="788" dirty="0">
              <a:solidFill>
                <a:srgbClr val="000000"/>
              </a:solidFill>
              <a:latin typeface="Century Gothic" panose="020B0502020202020204" pitchFamily="34" charset="0"/>
            </a:endParaRPr>
          </a:p>
          <a:p>
            <a:r>
              <a:rPr lang="es-ES" sz="2100" dirty="0" err="1"/>
              <a:t>Pay</a:t>
            </a:r>
            <a:r>
              <a:rPr lang="es-ES" sz="2100" dirty="0"/>
              <a:t> </a:t>
            </a:r>
            <a:r>
              <a:rPr lang="es-ES" sz="2100" dirty="0" err="1"/>
              <a:t>special</a:t>
            </a:r>
            <a:r>
              <a:rPr lang="es-ES" sz="2100" dirty="0"/>
              <a:t> </a:t>
            </a:r>
            <a:r>
              <a:rPr lang="es-ES" sz="2100" dirty="0" err="1"/>
              <a:t>attention</a:t>
            </a:r>
            <a:r>
              <a:rPr lang="es-ES" sz="2100" dirty="0"/>
              <a:t> </a:t>
            </a:r>
            <a:r>
              <a:rPr lang="es-ES" sz="2100" dirty="0" err="1"/>
              <a:t>to</a:t>
            </a:r>
            <a:r>
              <a:rPr lang="es-ES" sz="2100" dirty="0"/>
              <a:t>:</a:t>
            </a:r>
          </a:p>
          <a:p>
            <a:endParaRPr lang="es-ES" dirty="0"/>
          </a:p>
          <a:p>
            <a:r>
              <a:rPr lang="es-ES" b="1" u="sng" dirty="0" err="1"/>
              <a:t>Eligibility</a:t>
            </a:r>
            <a:r>
              <a:rPr lang="es-ES" b="1" u="sng" dirty="0"/>
              <a:t> </a:t>
            </a:r>
            <a:r>
              <a:rPr lang="es-ES" b="1" u="sng" dirty="0" err="1"/>
              <a:t>Criteria</a:t>
            </a:r>
            <a:r>
              <a:rPr lang="es-ES" b="1" u="sng" dirty="0"/>
              <a:t> </a:t>
            </a:r>
            <a:r>
              <a:rPr lang="es-ES" b="1" u="sng" dirty="0" err="1"/>
              <a:t>of</a:t>
            </a:r>
            <a:r>
              <a:rPr lang="es-ES" b="1" u="sng" dirty="0"/>
              <a:t> Budget </a:t>
            </a:r>
            <a:r>
              <a:rPr lang="es-ES" b="1" u="sng" dirty="0" err="1"/>
              <a:t>Lines</a:t>
            </a:r>
            <a:endParaRPr lang="es-ES" b="1" u="sng" dirty="0"/>
          </a:p>
          <a:p>
            <a:endParaRPr lang="es-ES" dirty="0"/>
          </a:p>
          <a:p>
            <a:pPr marL="257168" indent="-257168">
              <a:buFontTx/>
              <a:buChar char="-"/>
            </a:pPr>
            <a:r>
              <a:rPr lang="es-ES" b="1" u="sng" dirty="0"/>
              <a:t>Staff: </a:t>
            </a:r>
            <a:r>
              <a:rPr lang="es-ES" dirty="0" err="1"/>
              <a:t>many</a:t>
            </a:r>
            <a:r>
              <a:rPr lang="es-ES" dirty="0"/>
              <a:t> </a:t>
            </a:r>
            <a:r>
              <a:rPr lang="es-ES" dirty="0" err="1"/>
              <a:t>updates</a:t>
            </a:r>
            <a:r>
              <a:rPr lang="es-ES" dirty="0"/>
              <a:t> </a:t>
            </a:r>
            <a:r>
              <a:rPr lang="es-ES" dirty="0" err="1"/>
              <a:t>concerning</a:t>
            </a:r>
            <a:r>
              <a:rPr lang="es-ES" dirty="0"/>
              <a:t>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assignement</a:t>
            </a:r>
            <a:r>
              <a:rPr lang="es-ES" dirty="0"/>
              <a:t> </a:t>
            </a:r>
            <a:r>
              <a:rPr lang="es-ES" dirty="0" err="1"/>
              <a:t>of</a:t>
            </a:r>
            <a:r>
              <a:rPr lang="es-ES" dirty="0"/>
              <a:t> staff (</a:t>
            </a:r>
            <a:r>
              <a:rPr lang="es-ES" dirty="0" err="1"/>
              <a:t>internal</a:t>
            </a:r>
            <a:r>
              <a:rPr lang="es-ES" dirty="0"/>
              <a:t> &amp; </a:t>
            </a:r>
            <a:r>
              <a:rPr lang="es-ES" dirty="0" err="1"/>
              <a:t>external</a:t>
            </a:r>
            <a:r>
              <a:rPr lang="es-ES" dirty="0"/>
              <a:t>), </a:t>
            </a:r>
            <a:r>
              <a:rPr lang="es-ES" dirty="0" err="1"/>
              <a:t>timesheets</a:t>
            </a:r>
            <a:r>
              <a:rPr lang="es-ES" dirty="0"/>
              <a:t>, </a:t>
            </a:r>
            <a:r>
              <a:rPr lang="es-ES" dirty="0" err="1"/>
              <a:t>cost</a:t>
            </a:r>
            <a:r>
              <a:rPr lang="es-ES" dirty="0"/>
              <a:t> </a:t>
            </a:r>
            <a:r>
              <a:rPr lang="es-ES" dirty="0" err="1"/>
              <a:t>calculation</a:t>
            </a:r>
            <a:r>
              <a:rPr lang="es-ES" dirty="0"/>
              <a:t>, etc. </a:t>
            </a:r>
          </a:p>
          <a:p>
            <a:pPr marL="257168" indent="-257168">
              <a:buFontTx/>
              <a:buChar char="-"/>
            </a:pPr>
            <a:endParaRPr lang="es-ES" dirty="0"/>
          </a:p>
          <a:p>
            <a:pPr marL="257168" indent="-257168">
              <a:buFontTx/>
              <a:buChar char="-"/>
            </a:pPr>
            <a:r>
              <a:rPr lang="es-ES" b="1" u="sng" dirty="0" err="1"/>
              <a:t>Equipment</a:t>
            </a:r>
            <a:r>
              <a:rPr lang="es-ES" dirty="0"/>
              <a:t>: </a:t>
            </a:r>
            <a:r>
              <a:rPr lang="es-ES" dirty="0" err="1"/>
              <a:t>some</a:t>
            </a:r>
            <a:r>
              <a:rPr lang="es-ES" dirty="0"/>
              <a:t> </a:t>
            </a:r>
            <a:r>
              <a:rPr lang="es-ES" dirty="0" err="1"/>
              <a:t>minor</a:t>
            </a:r>
            <a:r>
              <a:rPr lang="es-ES" dirty="0"/>
              <a:t> </a:t>
            </a:r>
            <a:r>
              <a:rPr lang="es-ES" dirty="0" err="1"/>
              <a:t>updates</a:t>
            </a:r>
            <a:r>
              <a:rPr lang="es-ES" dirty="0"/>
              <a:t>. Note </a:t>
            </a:r>
            <a:r>
              <a:rPr lang="es-ES" dirty="0" err="1"/>
              <a:t>that</a:t>
            </a:r>
            <a:r>
              <a:rPr lang="es-ES" dirty="0"/>
              <a:t> </a:t>
            </a:r>
            <a:r>
              <a:rPr lang="es-ES" b="1" dirty="0" err="1"/>
              <a:t>On</a:t>
            </a:r>
            <a:r>
              <a:rPr lang="es-ES" b="1" dirty="0"/>
              <a:t>-</a:t>
            </a:r>
            <a:r>
              <a:rPr lang="es-ES" b="1" dirty="0" err="1"/>
              <a:t>the</a:t>
            </a:r>
            <a:r>
              <a:rPr lang="es-ES" b="1" dirty="0"/>
              <a:t>-Sport </a:t>
            </a:r>
            <a:r>
              <a:rPr lang="es-ES" b="1" dirty="0" err="1"/>
              <a:t>verification</a:t>
            </a:r>
            <a:endParaRPr lang="es-ES" b="1" dirty="0"/>
          </a:p>
          <a:p>
            <a:r>
              <a:rPr lang="es-ES" b="1" dirty="0"/>
              <a:t>     </a:t>
            </a:r>
            <a:r>
              <a:rPr lang="es-ES" dirty="0" err="1"/>
              <a:t>of</a:t>
            </a:r>
            <a:r>
              <a:rPr lang="es-ES" dirty="0"/>
              <a:t>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purchase</a:t>
            </a:r>
            <a:r>
              <a:rPr lang="es-ES" dirty="0"/>
              <a:t> </a:t>
            </a:r>
            <a:r>
              <a:rPr lang="es-ES" dirty="0" err="1"/>
              <a:t>of</a:t>
            </a:r>
            <a:r>
              <a:rPr lang="es-ES" dirty="0"/>
              <a:t>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equipment</a:t>
            </a:r>
            <a:r>
              <a:rPr lang="es-ES" dirty="0"/>
              <a:t> </a:t>
            </a:r>
            <a:r>
              <a:rPr lang="es-ES" dirty="0" err="1"/>
              <a:t>is</a:t>
            </a:r>
            <a:r>
              <a:rPr lang="es-ES" b="1" dirty="0"/>
              <a:t> </a:t>
            </a:r>
            <a:r>
              <a:rPr lang="es-ES" b="1" dirty="0" err="1"/>
              <a:t>mandatory</a:t>
            </a:r>
            <a:r>
              <a:rPr lang="es-ES" b="1" dirty="0"/>
              <a:t>! </a:t>
            </a:r>
          </a:p>
          <a:p>
            <a:endParaRPr lang="es-ES" dirty="0"/>
          </a:p>
          <a:p>
            <a:pPr marL="257168" indent="-257168">
              <a:buFontTx/>
              <a:buChar char="-"/>
            </a:pPr>
            <a:endParaRPr lang="es-ES" dirty="0"/>
          </a:p>
          <a:p>
            <a:endParaRPr lang="es-ES" sz="1350" dirty="0"/>
          </a:p>
          <a:p>
            <a:endParaRPr lang="es-ES" sz="1350" dirty="0"/>
          </a:p>
          <a:p>
            <a:endParaRPr lang="es-ES" sz="1350" dirty="0"/>
          </a:p>
          <a:p>
            <a:endParaRPr lang="es-ES" sz="1350" dirty="0"/>
          </a:p>
          <a:p>
            <a:r>
              <a:rPr lang="es-ES" sz="1350" dirty="0"/>
              <a:t> </a:t>
            </a:r>
          </a:p>
        </p:txBody>
      </p:sp>
      <p:sp>
        <p:nvSpPr>
          <p:cNvPr id="7" name="Segnaposto numero diapositiva 2">
            <a:extLst>
              <a:ext uri="{FF2B5EF4-FFF2-40B4-BE49-F238E27FC236}">
                <a16:creationId xmlns:a16="http://schemas.microsoft.com/office/drawing/2014/main" id="{5498413E-E36A-4504-A07E-20431B977E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6553200" y="6356350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01371F7-9221-402D-BD8F-621D9F384B2B}" type="slidenum">
              <a:rPr lang="it-IT" altLang="it-IT" sz="1000" b="1">
                <a:solidFill>
                  <a:schemeClr val="bg1"/>
                </a:solidFill>
              </a:rPr>
              <a:pPr>
                <a:spcBef>
                  <a:spcPct val="0"/>
                </a:spcBef>
                <a:buFontTx/>
                <a:buNone/>
              </a:pPr>
              <a:t>8</a:t>
            </a:fld>
            <a:endParaRPr lang="it-IT" altLang="it-IT" sz="1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23417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e 8">
            <a:extLst>
              <a:ext uri="{FF2B5EF4-FFF2-40B4-BE49-F238E27FC236}">
                <a16:creationId xmlns:a16="http://schemas.microsoft.com/office/drawing/2014/main" id="{071BAC5C-C267-489F-B48E-2DFD48F0EFD9}"/>
              </a:ext>
            </a:extLst>
          </p:cNvPr>
          <p:cNvSpPr/>
          <p:nvPr/>
        </p:nvSpPr>
        <p:spPr>
          <a:xfrm>
            <a:off x="8399463" y="6391375"/>
            <a:ext cx="287337" cy="2873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CC2A028C-0EF6-45A3-8EF4-592996F713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7155" y="5574456"/>
            <a:ext cx="3114675" cy="764381"/>
          </a:xfrm>
          <a:prstGeom prst="rect">
            <a:avLst/>
          </a:prstGeom>
        </p:spPr>
      </p:pic>
      <p:sp>
        <p:nvSpPr>
          <p:cNvPr id="6" name="Titolo 1">
            <a:extLst>
              <a:ext uri="{FF2B5EF4-FFF2-40B4-BE49-F238E27FC236}">
                <a16:creationId xmlns:a16="http://schemas.microsoft.com/office/drawing/2014/main" id="{F353FB96-42EF-4411-96D7-6174CECC9B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4054" y="634050"/>
            <a:ext cx="7434879" cy="764381"/>
          </a:xfrm>
        </p:spPr>
        <p:txBody>
          <a:bodyPr>
            <a:normAutofit/>
          </a:bodyPr>
          <a:lstStyle/>
          <a:p>
            <a:pPr algn="l"/>
            <a:r>
              <a:rPr lang="en-US" dirty="0">
                <a:solidFill>
                  <a:srgbClr val="1F497D"/>
                </a:solidFill>
                <a:latin typeface="55 Helvetica Roman"/>
              </a:rPr>
              <a:t>6. What’s new in the Checklist</a:t>
            </a:r>
            <a:endParaRPr lang="en-US" dirty="0">
              <a:solidFill>
                <a:srgbClr val="1F497D"/>
              </a:solidFill>
              <a:latin typeface="55 Helvetica Roman"/>
              <a:cs typeface="55 Helvetica Roman"/>
            </a:endParaRP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840A7483-3BA0-4F0E-A068-E4D1F2EAE356}"/>
              </a:ext>
            </a:extLst>
          </p:cNvPr>
          <p:cNvSpPr/>
          <p:nvPr/>
        </p:nvSpPr>
        <p:spPr>
          <a:xfrm>
            <a:off x="627063" y="1687940"/>
            <a:ext cx="7536835" cy="5453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ES" sz="788" dirty="0">
              <a:solidFill>
                <a:srgbClr val="000000"/>
              </a:solidFill>
              <a:latin typeface="Century Gothic" panose="020B0502020202020204" pitchFamily="34" charset="0"/>
            </a:endParaRPr>
          </a:p>
          <a:p>
            <a:r>
              <a:rPr lang="es-ES" sz="2100" dirty="0" err="1"/>
              <a:t>Pay</a:t>
            </a:r>
            <a:r>
              <a:rPr lang="es-ES" sz="2100" dirty="0"/>
              <a:t> </a:t>
            </a:r>
            <a:r>
              <a:rPr lang="es-ES" sz="2100" dirty="0" err="1"/>
              <a:t>special</a:t>
            </a:r>
            <a:r>
              <a:rPr lang="es-ES" sz="2100" dirty="0"/>
              <a:t> </a:t>
            </a:r>
            <a:r>
              <a:rPr lang="es-ES" sz="2100" dirty="0" err="1"/>
              <a:t>attention</a:t>
            </a:r>
            <a:r>
              <a:rPr lang="es-ES" sz="2100" dirty="0"/>
              <a:t> </a:t>
            </a:r>
            <a:r>
              <a:rPr lang="es-ES" sz="2100" dirty="0" err="1"/>
              <a:t>to</a:t>
            </a:r>
            <a:r>
              <a:rPr lang="es-ES" sz="2100" dirty="0"/>
              <a:t>:</a:t>
            </a:r>
          </a:p>
          <a:p>
            <a:endParaRPr lang="es-ES" dirty="0"/>
          </a:p>
          <a:p>
            <a:r>
              <a:rPr lang="es-ES" b="1" u="sng" dirty="0" err="1"/>
              <a:t>Eligibility</a:t>
            </a:r>
            <a:r>
              <a:rPr lang="es-ES" b="1" u="sng" dirty="0"/>
              <a:t> </a:t>
            </a:r>
            <a:r>
              <a:rPr lang="es-ES" b="1" u="sng" dirty="0" err="1"/>
              <a:t>Criteria</a:t>
            </a:r>
            <a:r>
              <a:rPr lang="es-ES" b="1" u="sng" dirty="0"/>
              <a:t> </a:t>
            </a:r>
            <a:r>
              <a:rPr lang="es-ES" b="1" u="sng" dirty="0" err="1"/>
              <a:t>of</a:t>
            </a:r>
            <a:r>
              <a:rPr lang="es-ES" b="1" u="sng" dirty="0"/>
              <a:t> Budget </a:t>
            </a:r>
            <a:r>
              <a:rPr lang="es-ES" b="1" u="sng" dirty="0" err="1"/>
              <a:t>Lines</a:t>
            </a:r>
            <a:endParaRPr lang="es-ES" b="1" u="sng" dirty="0"/>
          </a:p>
          <a:p>
            <a:endParaRPr lang="es-ES" dirty="0"/>
          </a:p>
          <a:p>
            <a:pPr marL="257168" indent="-257168">
              <a:buFontTx/>
              <a:buChar char="-"/>
            </a:pPr>
            <a:r>
              <a:rPr lang="es-ES" b="1" u="sng" dirty="0" err="1"/>
              <a:t>Services</a:t>
            </a:r>
            <a:r>
              <a:rPr lang="es-ES" b="1" u="sng" dirty="0"/>
              <a:t>: </a:t>
            </a:r>
            <a:r>
              <a:rPr lang="es-ES" dirty="0" err="1"/>
              <a:t>few</a:t>
            </a:r>
            <a:r>
              <a:rPr lang="es-ES" dirty="0"/>
              <a:t> </a:t>
            </a:r>
            <a:r>
              <a:rPr lang="es-ES" dirty="0" err="1"/>
              <a:t>changes</a:t>
            </a:r>
            <a:r>
              <a:rPr lang="es-ES" dirty="0"/>
              <a:t> </a:t>
            </a:r>
            <a:r>
              <a:rPr lang="es-ES" dirty="0" err="1"/>
              <a:t>but</a:t>
            </a:r>
            <a:r>
              <a:rPr lang="es-ES" dirty="0"/>
              <a:t> </a:t>
            </a:r>
            <a:r>
              <a:rPr lang="es-ES" dirty="0" err="1"/>
              <a:t>remind</a:t>
            </a:r>
            <a:r>
              <a:rPr lang="es-ES" dirty="0"/>
              <a:t> </a:t>
            </a:r>
            <a:r>
              <a:rPr lang="es-ES" b="1" dirty="0" err="1"/>
              <a:t>that</a:t>
            </a:r>
            <a:r>
              <a:rPr lang="es-ES" b="1" dirty="0"/>
              <a:t> </a:t>
            </a:r>
            <a:r>
              <a:rPr lang="es-ES" b="1" dirty="0" err="1"/>
              <a:t>invoice</a:t>
            </a:r>
            <a:r>
              <a:rPr lang="es-ES" b="1" dirty="0"/>
              <a:t> </a:t>
            </a:r>
            <a:r>
              <a:rPr lang="es-ES" b="1" u="sng" dirty="0"/>
              <a:t>and</a:t>
            </a:r>
            <a:r>
              <a:rPr lang="es-ES" b="1" dirty="0"/>
              <a:t> </a:t>
            </a:r>
            <a:r>
              <a:rPr lang="es-ES" b="1" dirty="0" err="1"/>
              <a:t>proof</a:t>
            </a:r>
            <a:r>
              <a:rPr lang="es-ES" b="1" dirty="0"/>
              <a:t> </a:t>
            </a:r>
            <a:r>
              <a:rPr lang="es-ES" b="1" dirty="0" err="1"/>
              <a:t>of</a:t>
            </a:r>
            <a:r>
              <a:rPr lang="es-ES" b="1" dirty="0"/>
              <a:t> </a:t>
            </a:r>
            <a:r>
              <a:rPr lang="es-ES" b="1" dirty="0" err="1"/>
              <a:t>payment</a:t>
            </a:r>
            <a:r>
              <a:rPr lang="es-ES" dirty="0"/>
              <a:t> </a:t>
            </a:r>
            <a:r>
              <a:rPr lang="es-ES" dirty="0" err="1"/>
              <a:t>must</a:t>
            </a:r>
            <a:r>
              <a:rPr lang="es-ES" dirty="0"/>
              <a:t> be </a:t>
            </a:r>
            <a:r>
              <a:rPr lang="es-ES" dirty="0" err="1"/>
              <a:t>checked</a:t>
            </a:r>
            <a:endParaRPr lang="es-ES" dirty="0"/>
          </a:p>
          <a:p>
            <a:endParaRPr lang="es-ES" dirty="0"/>
          </a:p>
          <a:p>
            <a:pPr marL="257168" indent="-257168">
              <a:buFontTx/>
              <a:buChar char="-"/>
            </a:pPr>
            <a:r>
              <a:rPr lang="es-ES" dirty="0"/>
              <a:t>New </a:t>
            </a:r>
            <a:r>
              <a:rPr lang="es-ES" dirty="0" err="1"/>
              <a:t>section</a:t>
            </a:r>
            <a:r>
              <a:rPr lang="es-ES" dirty="0"/>
              <a:t> </a:t>
            </a:r>
            <a:r>
              <a:rPr lang="es-ES" dirty="0" err="1"/>
              <a:t>on</a:t>
            </a:r>
            <a:r>
              <a:rPr lang="es-ES" dirty="0"/>
              <a:t> </a:t>
            </a:r>
            <a:r>
              <a:rPr lang="es-ES" b="1" u="sng" dirty="0" err="1"/>
              <a:t>Sub-grants</a:t>
            </a:r>
            <a:r>
              <a:rPr lang="es-ES" dirty="0"/>
              <a:t>: </a:t>
            </a:r>
            <a:r>
              <a:rPr lang="es-ES" dirty="0" err="1"/>
              <a:t>providing</a:t>
            </a:r>
            <a:r>
              <a:rPr lang="es-ES" dirty="0"/>
              <a:t> </a:t>
            </a:r>
            <a:r>
              <a:rPr lang="es-ES" dirty="0" err="1"/>
              <a:t>all</a:t>
            </a:r>
            <a:r>
              <a:rPr lang="es-ES" dirty="0"/>
              <a:t>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checks</a:t>
            </a:r>
            <a:r>
              <a:rPr lang="es-ES" dirty="0"/>
              <a:t> </a:t>
            </a:r>
            <a:r>
              <a:rPr lang="es-ES" dirty="0" err="1"/>
              <a:t>to</a:t>
            </a:r>
            <a:r>
              <a:rPr lang="es-ES" dirty="0"/>
              <a:t> be</a:t>
            </a:r>
          </a:p>
          <a:p>
            <a:r>
              <a:rPr lang="es-ES" dirty="0"/>
              <a:t>     </a:t>
            </a:r>
            <a:r>
              <a:rPr lang="es-ES" dirty="0" err="1"/>
              <a:t>performed</a:t>
            </a:r>
            <a:r>
              <a:rPr lang="es-ES" dirty="0"/>
              <a:t> </a:t>
            </a:r>
            <a:r>
              <a:rPr lang="es-ES" dirty="0" err="1"/>
              <a:t>on</a:t>
            </a:r>
            <a:r>
              <a:rPr lang="es-ES" dirty="0"/>
              <a:t>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b="1" dirty="0" err="1"/>
              <a:t>Call</a:t>
            </a:r>
            <a:r>
              <a:rPr lang="es-ES" b="1" dirty="0"/>
              <a:t> </a:t>
            </a:r>
            <a:r>
              <a:rPr lang="es-ES" b="1" dirty="0" err="1"/>
              <a:t>for</a:t>
            </a:r>
            <a:r>
              <a:rPr lang="es-ES" b="1" dirty="0"/>
              <a:t> </a:t>
            </a:r>
            <a:r>
              <a:rPr lang="es-ES" b="1" dirty="0" err="1"/>
              <a:t>Sub-grants</a:t>
            </a:r>
            <a:r>
              <a:rPr lang="es-ES" dirty="0"/>
              <a:t>,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b="1" dirty="0" err="1"/>
              <a:t>contracts</a:t>
            </a:r>
            <a:r>
              <a:rPr lang="es-ES" dirty="0"/>
              <a:t>,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activities</a:t>
            </a:r>
            <a:r>
              <a:rPr lang="es-ES" dirty="0"/>
              <a:t>,</a:t>
            </a:r>
          </a:p>
          <a:p>
            <a:r>
              <a:rPr lang="es-ES" dirty="0"/>
              <a:t>    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b="1" dirty="0" err="1"/>
              <a:t>reporting</a:t>
            </a:r>
            <a:r>
              <a:rPr lang="es-ES" dirty="0"/>
              <a:t>,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application</a:t>
            </a:r>
            <a:r>
              <a:rPr lang="es-ES" dirty="0"/>
              <a:t> </a:t>
            </a:r>
            <a:r>
              <a:rPr lang="es-ES" dirty="0" err="1"/>
              <a:t>of</a:t>
            </a:r>
            <a:r>
              <a:rPr lang="es-ES" dirty="0"/>
              <a:t> “</a:t>
            </a:r>
            <a:r>
              <a:rPr lang="es-ES" dirty="0" err="1"/>
              <a:t>the</a:t>
            </a:r>
            <a:r>
              <a:rPr lang="es-ES" dirty="0"/>
              <a:t> minimis” rule, etc. </a:t>
            </a:r>
          </a:p>
          <a:p>
            <a:r>
              <a:rPr lang="es-ES" dirty="0"/>
              <a:t>     </a:t>
            </a:r>
            <a:r>
              <a:rPr lang="es-ES" dirty="0" err="1"/>
              <a:t>Reminder</a:t>
            </a:r>
            <a:r>
              <a:rPr lang="es-ES" dirty="0"/>
              <a:t>: </a:t>
            </a:r>
            <a:r>
              <a:rPr lang="es-ES" b="1" dirty="0" err="1"/>
              <a:t>simplified</a:t>
            </a:r>
            <a:r>
              <a:rPr lang="es-ES" b="1" dirty="0"/>
              <a:t> </a:t>
            </a:r>
            <a:r>
              <a:rPr lang="es-ES" b="1" dirty="0" err="1"/>
              <a:t>costs</a:t>
            </a:r>
            <a:r>
              <a:rPr lang="es-ES" b="1" dirty="0"/>
              <a:t> </a:t>
            </a:r>
            <a:r>
              <a:rPr lang="es-ES" b="1" u="sng" dirty="0" err="1"/>
              <a:t>is</a:t>
            </a:r>
            <a:r>
              <a:rPr lang="es-ES" b="1" u="sng" dirty="0"/>
              <a:t> </a:t>
            </a:r>
            <a:r>
              <a:rPr lang="es-ES" b="1" u="sng" dirty="0" err="1"/>
              <a:t>not</a:t>
            </a:r>
            <a:r>
              <a:rPr lang="es-ES" b="1" u="sng" dirty="0"/>
              <a:t> </a:t>
            </a:r>
            <a:r>
              <a:rPr lang="es-ES" b="1" dirty="0" err="1"/>
              <a:t>an</a:t>
            </a:r>
            <a:r>
              <a:rPr lang="es-ES" b="1" dirty="0"/>
              <a:t> </a:t>
            </a:r>
            <a:r>
              <a:rPr lang="es-ES" b="1" dirty="0" err="1"/>
              <a:t>option</a:t>
            </a:r>
            <a:r>
              <a:rPr lang="es-ES" b="1" dirty="0"/>
              <a:t> </a:t>
            </a:r>
            <a:r>
              <a:rPr lang="es-ES" dirty="0" err="1"/>
              <a:t>for</a:t>
            </a:r>
            <a:r>
              <a:rPr lang="es-ES" dirty="0"/>
              <a:t> </a:t>
            </a:r>
            <a:r>
              <a:rPr lang="es-ES" dirty="0" err="1"/>
              <a:t>reporting</a:t>
            </a:r>
            <a:r>
              <a:rPr lang="es-ES" dirty="0"/>
              <a:t>!</a:t>
            </a:r>
          </a:p>
          <a:p>
            <a:pPr marL="257168" indent="-257168">
              <a:buFontTx/>
              <a:buChar char="-"/>
            </a:pPr>
            <a:endParaRPr lang="es-ES" dirty="0"/>
          </a:p>
          <a:p>
            <a:endParaRPr lang="es-ES" b="1" u="sng" dirty="0"/>
          </a:p>
          <a:p>
            <a:endParaRPr lang="es-ES" dirty="0"/>
          </a:p>
          <a:p>
            <a:pPr marL="257168" indent="-257168">
              <a:buFontTx/>
              <a:buChar char="-"/>
            </a:pPr>
            <a:endParaRPr lang="es-ES" dirty="0"/>
          </a:p>
          <a:p>
            <a:endParaRPr lang="es-ES" sz="1350" dirty="0"/>
          </a:p>
          <a:p>
            <a:endParaRPr lang="es-ES" sz="1350" dirty="0"/>
          </a:p>
          <a:p>
            <a:endParaRPr lang="es-ES" sz="1350" dirty="0"/>
          </a:p>
          <a:p>
            <a:endParaRPr lang="es-ES" sz="1350" dirty="0"/>
          </a:p>
          <a:p>
            <a:r>
              <a:rPr lang="es-ES" sz="1350" dirty="0"/>
              <a:t> </a:t>
            </a:r>
          </a:p>
        </p:txBody>
      </p:sp>
      <p:sp>
        <p:nvSpPr>
          <p:cNvPr id="7" name="Segnaposto numero diapositiva 2">
            <a:extLst>
              <a:ext uri="{FF2B5EF4-FFF2-40B4-BE49-F238E27FC236}">
                <a16:creationId xmlns:a16="http://schemas.microsoft.com/office/drawing/2014/main" id="{D395AC98-AD04-4E15-96E1-B9B70A4A9F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6553200" y="6356350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01371F7-9221-402D-BD8F-621D9F384B2B}" type="slidenum">
              <a:rPr lang="it-IT" altLang="it-IT" sz="1000" b="1">
                <a:solidFill>
                  <a:schemeClr val="bg1"/>
                </a:solidFill>
              </a:rPr>
              <a:pPr>
                <a:spcBef>
                  <a:spcPct val="0"/>
                </a:spcBef>
                <a:buFontTx/>
                <a:buNone/>
              </a:pPr>
              <a:t>9</a:t>
            </a:fld>
            <a:endParaRPr lang="it-IT" altLang="it-IT" sz="1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091244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1995</TotalTime>
  <Words>530</Words>
  <Application>Microsoft Office PowerPoint</Application>
  <PresentationFormat>Presentazione su schermo (4:3)</PresentationFormat>
  <Paragraphs>128</Paragraphs>
  <Slides>11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2</vt:i4>
      </vt:variant>
      <vt:variant>
        <vt:lpstr>Titoli diapositive</vt:lpstr>
      </vt:variant>
      <vt:variant>
        <vt:i4>11</vt:i4>
      </vt:variant>
    </vt:vector>
  </HeadingPairs>
  <TitlesOfParts>
    <vt:vector size="18" baseType="lpstr">
      <vt:lpstr>55 Helvetica Roman</vt:lpstr>
      <vt:lpstr>Arabic Typesetting</vt:lpstr>
      <vt:lpstr>Arial</vt:lpstr>
      <vt:lpstr>Calibri</vt:lpstr>
      <vt:lpstr>Century Gothic</vt:lpstr>
      <vt:lpstr>Tema di Office</vt:lpstr>
      <vt:lpstr>1_Tema di Office</vt:lpstr>
      <vt:lpstr>ENI CBC MED Strategic Projects: Beneficiaries and Auditors Training  Expenditure Verification Templates  </vt:lpstr>
      <vt:lpstr>Expenditure Verification pack</vt:lpstr>
      <vt:lpstr>Presentazione standard di PowerPoint</vt:lpstr>
      <vt:lpstr>4. List of factual findings </vt:lpstr>
      <vt:lpstr>5. Control checklist</vt:lpstr>
      <vt:lpstr>6. What’s new in the Checklist</vt:lpstr>
      <vt:lpstr>6. What’s new in the Checklist</vt:lpstr>
      <vt:lpstr>6. What’s new in the Checklist</vt:lpstr>
      <vt:lpstr>6. What’s new in the Checklist</vt:lpstr>
      <vt:lpstr>6. What’s new in the Checklist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ERNOUX  , VINCENT</dc:creator>
  <cp:lastModifiedBy>Silvia Cubadda</cp:lastModifiedBy>
  <cp:revision>71</cp:revision>
  <dcterms:created xsi:type="dcterms:W3CDTF">2020-11-12T09:15:22Z</dcterms:created>
  <dcterms:modified xsi:type="dcterms:W3CDTF">2021-06-21T08:13:51Z</dcterms:modified>
</cp:coreProperties>
</file>